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8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3813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5486400" cy="5486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3291840"/>
            <a:ext cx="3657600" cy="365760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3716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MODULI 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8686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Siguria e pacientit në përdorimin e barnave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Përgjegjësia multidisiplinare e mjekut, farmacistit, infermierit dhe stomatologut — nga përshkrimi i recetës deri te administrimi i terapisë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31520" y="4983480"/>
            <a:ext cx="2011680" cy="0"/>
          </a:xfrm>
          <a:prstGeom prst="line">
            <a:avLst/>
          </a:prstGeom>
          <a:noFill/>
          <a:ln w="25400">
            <a:solidFill>
              <a:srgbClr val="02C39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72493" y="4888064"/>
            <a:ext cx="7908897" cy="10058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Trajnim profesional  •  </a:t>
            </a:r>
            <a:r>
              <a:rPr lang="en-US" sz="1600" b="1" dirty="0" err="1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Kujdesi</a:t>
            </a:r>
            <a:r>
              <a:rPr lang="en-US" sz="16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shëndetësor</a:t>
            </a:r>
            <a:endParaRPr lang="en-US" sz="1600" b="1" dirty="0">
              <a:solidFill>
                <a:srgbClr val="00A896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800" b="1" dirty="0" err="1">
                <a:solidFill>
                  <a:srgbClr val="00A896"/>
                </a:solidFill>
                <a:latin typeface="Calibri" pitchFamily="34" charset="0"/>
                <a:cs typeface="Calibri" pitchFamily="34" charset="-120"/>
              </a:rPr>
              <a:t>Lektor</a:t>
            </a:r>
            <a:r>
              <a:rPr lang="en-US" sz="2800" b="1" dirty="0">
                <a:solidFill>
                  <a:srgbClr val="00A896"/>
                </a:solidFill>
                <a:latin typeface="Calibri" pitchFamily="34" charset="0"/>
                <a:cs typeface="Calibri" pitchFamily="34" charset="-120"/>
              </a:rPr>
              <a:t>: Aida </a:t>
            </a:r>
            <a:r>
              <a:rPr lang="en-US" sz="2800" b="1" dirty="0" err="1">
                <a:solidFill>
                  <a:srgbClr val="00A896"/>
                </a:solidFill>
                <a:latin typeface="Calibri" pitchFamily="34" charset="0"/>
                <a:cs typeface="Calibri" pitchFamily="34" charset="-120"/>
              </a:rPr>
              <a:t>Keci</a:t>
            </a:r>
            <a:r>
              <a:rPr lang="en-US" sz="2800" b="1" dirty="0">
                <a:solidFill>
                  <a:srgbClr val="00A896"/>
                </a:solidFill>
                <a:latin typeface="Calibri" pitchFamily="34" charset="0"/>
                <a:cs typeface="Calibri" pitchFamily="34" charset="-120"/>
              </a:rPr>
              <a:t> &amp; Ela </a:t>
            </a:r>
            <a:r>
              <a:rPr lang="en-US" sz="2800" b="1" dirty="0" err="1">
                <a:solidFill>
                  <a:srgbClr val="00A896"/>
                </a:solidFill>
                <a:latin typeface="Calibri" pitchFamily="34" charset="0"/>
                <a:cs typeface="Calibri" pitchFamily="34" charset="-120"/>
              </a:rPr>
              <a:t>Bebeci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2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4114800"/>
            <a:ext cx="5486400" cy="5486400"/>
          </a:xfrm>
          <a:prstGeom prst="ellipse">
            <a:avLst/>
          </a:prstGeom>
          <a:solidFill>
            <a:srgbClr val="023047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01168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FFFFFF">
                    <a:alpha val="3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777240" y="2743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3154680"/>
            <a:ext cx="10058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Format e gabimeve medikamentoze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777240" y="448056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Doza, medikamenti, forma farmaceutike, kohëzgjatja dhe shkrimi i recetës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FORMAT E GABIMEVE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Gjashtë format më të shpeshta të gabimeve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566160" cy="1920240"/>
          </a:xfrm>
          <a:prstGeom prst="roundRect">
            <a:avLst>
              <a:gd name="adj" fmla="val 4762"/>
            </a:avLst>
          </a:prstGeom>
          <a:solidFill>
            <a:srgbClr val="EAF6F6"/>
          </a:solidFill>
          <a:ln/>
        </p:spPr>
      </p:sp>
      <p:sp>
        <p:nvSpPr>
          <p:cNvPr id="5" name="Shape 3"/>
          <p:cNvSpPr/>
          <p:nvPr/>
        </p:nvSpPr>
        <p:spPr>
          <a:xfrm>
            <a:off x="1920240" y="219456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1920240" y="2194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31520" y="31546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Doza e gabuar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297680" y="1920240"/>
            <a:ext cx="3566160" cy="1920240"/>
          </a:xfrm>
          <a:prstGeom prst="roundRect">
            <a:avLst>
              <a:gd name="adj" fmla="val 4762"/>
            </a:avLst>
          </a:prstGeom>
          <a:solidFill>
            <a:srgbClr val="EAF6F6"/>
          </a:solidFill>
          <a:ln/>
        </p:spPr>
      </p:sp>
      <p:sp>
        <p:nvSpPr>
          <p:cNvPr id="9" name="Shape 7"/>
          <p:cNvSpPr/>
          <p:nvPr/>
        </p:nvSpPr>
        <p:spPr>
          <a:xfrm>
            <a:off x="5669280" y="2194560"/>
            <a:ext cx="822960" cy="82296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5669280" y="2194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4480560" y="31546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Medikamenti i gabuar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46720" y="1920240"/>
            <a:ext cx="3566160" cy="1920240"/>
          </a:xfrm>
          <a:prstGeom prst="roundRect">
            <a:avLst>
              <a:gd name="adj" fmla="val 4762"/>
            </a:avLst>
          </a:prstGeom>
          <a:solidFill>
            <a:srgbClr val="EAF6F6"/>
          </a:solidFill>
          <a:ln/>
        </p:spPr>
      </p:sp>
      <p:sp>
        <p:nvSpPr>
          <p:cNvPr id="13" name="Shape 11"/>
          <p:cNvSpPr/>
          <p:nvPr/>
        </p:nvSpPr>
        <p:spPr>
          <a:xfrm>
            <a:off x="9418320" y="219456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4" name="Text 12"/>
          <p:cNvSpPr/>
          <p:nvPr/>
        </p:nvSpPr>
        <p:spPr>
          <a:xfrm>
            <a:off x="9418320" y="2194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8229600" y="31546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 farmaceutike e gabuar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4069080"/>
            <a:ext cx="3566160" cy="1920240"/>
          </a:xfrm>
          <a:prstGeom prst="roundRect">
            <a:avLst>
              <a:gd name="adj" fmla="val 4762"/>
            </a:avLst>
          </a:prstGeom>
          <a:solidFill>
            <a:srgbClr val="EAF6F6"/>
          </a:solidFill>
          <a:ln/>
        </p:spPr>
      </p:sp>
      <p:sp>
        <p:nvSpPr>
          <p:cNvPr id="17" name="Shape 15"/>
          <p:cNvSpPr/>
          <p:nvPr/>
        </p:nvSpPr>
        <p:spPr>
          <a:xfrm>
            <a:off x="1920240" y="434340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1920240" y="43434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731520" y="53035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Kohëzgjatja e gabuar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297680" y="4069080"/>
            <a:ext cx="3566160" cy="1920240"/>
          </a:xfrm>
          <a:prstGeom prst="roundRect">
            <a:avLst>
              <a:gd name="adj" fmla="val 4762"/>
            </a:avLst>
          </a:prstGeom>
          <a:solidFill>
            <a:srgbClr val="EAF6F6"/>
          </a:solidFill>
          <a:ln/>
        </p:spPr>
      </p:sp>
      <p:sp>
        <p:nvSpPr>
          <p:cNvPr id="21" name="Shape 19"/>
          <p:cNvSpPr/>
          <p:nvPr/>
        </p:nvSpPr>
        <p:spPr>
          <a:xfrm>
            <a:off x="5669280" y="4343400"/>
            <a:ext cx="822960" cy="82296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2" name="Text 20"/>
          <p:cNvSpPr/>
          <p:nvPr/>
        </p:nvSpPr>
        <p:spPr>
          <a:xfrm>
            <a:off x="5669280" y="43434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700" dirty="0"/>
          </a:p>
        </p:txBody>
      </p:sp>
      <p:sp>
        <p:nvSpPr>
          <p:cNvPr id="23" name="Text 21"/>
          <p:cNvSpPr/>
          <p:nvPr/>
        </p:nvSpPr>
        <p:spPr>
          <a:xfrm>
            <a:off x="4480560" y="53035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Shkrimi i paqartë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046720" y="4069080"/>
            <a:ext cx="3566160" cy="1920240"/>
          </a:xfrm>
          <a:prstGeom prst="roundRect">
            <a:avLst>
              <a:gd name="adj" fmla="val 4762"/>
            </a:avLst>
          </a:prstGeom>
          <a:solidFill>
            <a:srgbClr val="EAF6F6"/>
          </a:solidFill>
          <a:ln/>
        </p:spPr>
      </p:sp>
      <p:sp>
        <p:nvSpPr>
          <p:cNvPr id="25" name="Shape 23"/>
          <p:cNvSpPr/>
          <p:nvPr/>
        </p:nvSpPr>
        <p:spPr>
          <a:xfrm>
            <a:off x="9418320" y="434340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9418320" y="43434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700" dirty="0"/>
          </a:p>
        </p:txBody>
      </p:sp>
      <p:sp>
        <p:nvSpPr>
          <p:cNvPr id="27" name="Text 25"/>
          <p:cNvSpPr/>
          <p:nvPr/>
        </p:nvSpPr>
        <p:spPr>
          <a:xfrm>
            <a:off x="8229600" y="53035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Frekuenca e gabuar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GABIMI 1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Doza e gabuar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10332720" y="68580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10332720" y="6858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6309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Një dozë që tejkalon kufijtë terapeutik mund të çojë në toksicitet akut; një dozë më e vogël se e rekomanduar mund të rezultojë në efekt jo të kënaqshëm, rezistencë mikrobike ose përparim të sëmundjes.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32918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SHKAQE KRYESORE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376732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9" name="Text 7"/>
          <p:cNvSpPr/>
          <p:nvPr/>
        </p:nvSpPr>
        <p:spPr>
          <a:xfrm>
            <a:off x="804672" y="3611880"/>
            <a:ext cx="559612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Llogaritje matematikore të gabuara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4169664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4014216"/>
            <a:ext cx="559612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Mosvlerësimi i moshës apo peshës trupore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4572000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4416552"/>
            <a:ext cx="559612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Paqartësi mes njësive (mg vs mcg)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4974336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5" name="Text 13"/>
          <p:cNvSpPr/>
          <p:nvPr/>
        </p:nvSpPr>
        <p:spPr>
          <a:xfrm>
            <a:off x="804672" y="4818888"/>
            <a:ext cx="559612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 klinike jo e plotë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040880" y="1737360"/>
            <a:ext cx="4617720" cy="4343400"/>
          </a:xfrm>
          <a:prstGeom prst="roundRect">
            <a:avLst>
              <a:gd name="adj" fmla="val 2105"/>
            </a:avLst>
          </a:prstGeom>
          <a:solidFill>
            <a:srgbClr val="023047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0" y="196596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SHEMBULL KLINIK: INSULINA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315200" y="2377440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Insulina ka indeks terapeutik të ngushtë. Përshkrimi gabimisht i 10 njësive në vend të 1.0 njësisë mund të shkaktojë: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315200" y="3401568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7571232" y="3246120"/>
            <a:ext cx="35844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Hipoglicemi të rëndë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7315200" y="3785616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7571232" y="3630168"/>
            <a:ext cx="35844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Konfuzion, humbje vetëdije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7315200" y="4169664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7571232" y="4014216"/>
            <a:ext cx="35844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Kriza konvulsive, koma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315200" y="4709160"/>
            <a:ext cx="3749040" cy="0"/>
          </a:xfrm>
          <a:prstGeom prst="line">
            <a:avLst/>
          </a:prstGeom>
          <a:noFill/>
          <a:ln w="12700">
            <a:solidFill>
              <a:srgbClr val="0A4A5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0" y="489204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Parandalimi: verifikim i dyfishtë, sisteme elektronike dhe bashkëpunim mjek–farmacist–infermier.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GABIMI 2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Medikamenti i gabuar dhe fenomeni LASA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10332720" y="685800"/>
            <a:ext cx="822960" cy="82296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5" name="Text 3"/>
          <p:cNvSpPr/>
          <p:nvPr/>
        </p:nvSpPr>
        <p:spPr>
          <a:xfrm>
            <a:off x="10332720" y="6858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Ndodh kur pacientit i përshkruhet një bar që nuk përputhet me diagnozën ose karakteristikat e tij — pasojat variojnë nga mungesa e efektit terapeutik deri tek reaksionet e rënda adverse.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2743200"/>
            <a:ext cx="5394960" cy="3291840"/>
          </a:xfrm>
          <a:prstGeom prst="roundRect">
            <a:avLst>
              <a:gd name="adj" fmla="val 2778"/>
            </a:avLst>
          </a:prstGeom>
          <a:solidFill>
            <a:srgbClr val="EAF6F6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9260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FAKTORË KONTRIBUES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344728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329184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Diagnostikim jo i saktë i sëmundjes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22960" y="395020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9476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Mosidentifikim i alergjive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2960" y="445312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29768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Mosllogaritje e ndërveprimeve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22960" y="495604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6" name="Text 14"/>
          <p:cNvSpPr/>
          <p:nvPr/>
        </p:nvSpPr>
        <p:spPr>
          <a:xfrm>
            <a:off x="1078992" y="480060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Konfuzion LASA (emra të ngjashëm)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22960" y="545896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8" name="Text 16"/>
          <p:cNvSpPr/>
          <p:nvPr/>
        </p:nvSpPr>
        <p:spPr>
          <a:xfrm>
            <a:off x="1078992" y="530352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Ngarkesë e lartë pune dhe lodhje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17920" y="2743200"/>
            <a:ext cx="5394960" cy="3291840"/>
          </a:xfrm>
          <a:prstGeom prst="roundRect">
            <a:avLst>
              <a:gd name="adj" fmla="val 2778"/>
            </a:avLst>
          </a:prstGeom>
          <a:solidFill>
            <a:srgbClr val="023047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29260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FENOMENI LASA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92240" y="3337560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"Look-Alike Sound-Alike" — barna me emra ose ambalazhe të ngjashme që mund të ngatërrohen gjatë përshkrimit ose shpërndarjes.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92240" y="434340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Shembull: penicilinë tek pacient alergjik → rrezik shoku anafilaktik.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92240" y="5212080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Parandalim: anamnezë e plotë, verifikim alergjish, sisteme elektronike të përshkrimit.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GABIMI 3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 farmaceutike e gabuar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10332720" y="68580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5" name="Text 3"/>
          <p:cNvSpPr/>
          <p:nvPr/>
        </p:nvSpPr>
        <p:spPr>
          <a:xfrm>
            <a:off x="10332720" y="6858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 e një medikamenti ndikon në përthithjen, efektin terapeutik dhe sigurinë e pacientit. Përzgjedhja e gabuar mund të vonojë trajtimin ose të shkaktojë komplikacione serioze.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3566160" cy="3017520"/>
          </a:xfrm>
          <a:prstGeom prst="roundRect">
            <a:avLst>
              <a:gd name="adj" fmla="val 3030"/>
            </a:avLst>
          </a:prstGeom>
          <a:solidFill>
            <a:srgbClr val="EAF6F6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31089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Disfagi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777240" y="3749040"/>
            <a:ext cx="310896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Tabletat e mëdha rrezikojnë aspirim tek të moshuarit — format e lëngshme janë më të sigurta.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97680" y="2880360"/>
            <a:ext cx="3566160" cy="3017520"/>
          </a:xfrm>
          <a:prstGeom prst="roundRect">
            <a:avLst>
              <a:gd name="adj" fmla="val 3030"/>
            </a:avLst>
          </a:prstGeom>
          <a:solidFill>
            <a:srgbClr val="EAF6F6"/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31089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Çlirim i zgjatur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4526280" y="3749040"/>
            <a:ext cx="310896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Shtypja e tabletave prish mekanizmin gradual, duke shkaktuar çlirim të menjëhershëm dhe toksicitet.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46720" y="2880360"/>
            <a:ext cx="3566160" cy="3017520"/>
          </a:xfrm>
          <a:prstGeom prst="roundRect">
            <a:avLst>
              <a:gd name="adj" fmla="val 3030"/>
            </a:avLst>
          </a:prstGeom>
          <a:solidFill>
            <a:srgbClr val="EAF6F6"/>
          </a:solidFill>
          <a:ln/>
        </p:spPr>
      </p:sp>
      <p:sp>
        <p:nvSpPr>
          <p:cNvPr id="14" name="Text 12"/>
          <p:cNvSpPr/>
          <p:nvPr/>
        </p:nvSpPr>
        <p:spPr>
          <a:xfrm>
            <a:off x="8275320" y="31089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Oftalmike vs otike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8275320" y="3749040"/>
            <a:ext cx="310896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Konfuzioni mes pikave për sy dhe vesh shkakton irritim lokal dhe mungesë efekti.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GABIMET 4, 5 &amp; 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Kohëzgjatja, shkrimi dhe frekuenca e gabuar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66160" cy="2606040"/>
          </a:xfrm>
          <a:prstGeom prst="roundRect">
            <a:avLst>
              <a:gd name="adj" fmla="val 3509"/>
            </a:avLst>
          </a:prstGeom>
          <a:solidFill>
            <a:srgbClr val="EAF6F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01168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1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63040" y="2039112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Kohëzgjatja e gabuar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77240" y="269748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Ndërprerja e hershme e antibiotikëve rikthen infeksionin; përdorimi i zgjatur rrit rrezikun e rezistencës bakteriale.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297680" y="1783080"/>
            <a:ext cx="3566160" cy="2606040"/>
          </a:xfrm>
          <a:prstGeom prst="roundRect">
            <a:avLst>
              <a:gd name="adj" fmla="val 3509"/>
            </a:avLst>
          </a:prstGeom>
          <a:solidFill>
            <a:srgbClr val="EAF6F6"/>
          </a:solidFill>
          <a:ln/>
        </p:spPr>
      </p:sp>
      <p:sp>
        <p:nvSpPr>
          <p:cNvPr id="10" name="Shape 8"/>
          <p:cNvSpPr/>
          <p:nvPr/>
        </p:nvSpPr>
        <p:spPr>
          <a:xfrm>
            <a:off x="4526280" y="2011680"/>
            <a:ext cx="548640" cy="54864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2011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212080" y="2039112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Shkrimi i paqartë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526280" y="269748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".5 mg" pa zero përpara pikës mund të lexohet gabimisht "5 mg" — rrezik i lartë për barna si digoksina.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046720" y="1783080"/>
            <a:ext cx="3566160" cy="2606040"/>
          </a:xfrm>
          <a:prstGeom prst="roundRect">
            <a:avLst>
              <a:gd name="adj" fmla="val 3509"/>
            </a:avLst>
          </a:prstGeom>
          <a:solidFill>
            <a:srgbClr val="EAF6F6"/>
          </a:solidFill>
          <a:ln/>
        </p:spPr>
      </p:sp>
      <p:sp>
        <p:nvSpPr>
          <p:cNvPr id="15" name="Shape 13"/>
          <p:cNvSpPr/>
          <p:nvPr/>
        </p:nvSpPr>
        <p:spPr>
          <a:xfrm>
            <a:off x="8275320" y="2011680"/>
            <a:ext cx="548640" cy="54864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6" name="Text 14"/>
          <p:cNvSpPr/>
          <p:nvPr/>
        </p:nvSpPr>
        <p:spPr>
          <a:xfrm>
            <a:off x="8275320" y="2011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961120" y="2039112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Frekuenca e gabuar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75320" y="269748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Marrja e terapisë 1x në vend të 2x në ditë lë presionin arterial të pakontrolluar.</a:t>
            </a:r>
            <a:endParaRPr lang="en-US" sz="115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4617720"/>
          <a:ext cx="11064240" cy="137160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Shkurtesa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04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Kuptimi (latinisht)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04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Frekuenca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0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Omni die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herë në ditë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Bis die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herë në ditë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TDS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 die sumendum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herë në ditë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Text 17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2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4114800"/>
            <a:ext cx="5486400" cy="5486400"/>
          </a:xfrm>
          <a:prstGeom prst="ellipse">
            <a:avLst/>
          </a:prstGeom>
          <a:solidFill>
            <a:srgbClr val="023047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01168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FFFFFF">
                    <a:alpha val="3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777240" y="2743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3154680"/>
            <a:ext cx="10058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Roli i mjekut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777240" y="448056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Diagnostikimi i saktë, terapia e duhur, individualizimi dhe parandalimi i polifarmacisë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ROLI I MJEKUT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Diagnoza e saktë: hapi themelor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4297680"/>
          </a:xfrm>
          <a:prstGeom prst="roundRect">
            <a:avLst>
              <a:gd name="adj" fmla="val 2128"/>
            </a:avLst>
          </a:prstGeom>
          <a:solidFill>
            <a:srgbClr val="EAF6F6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ELEMENTET E DIAGNOSTIKIMIT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822960" y="244144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7" name="Text 5"/>
          <p:cNvSpPr/>
          <p:nvPr/>
        </p:nvSpPr>
        <p:spPr>
          <a:xfrm>
            <a:off x="1078992" y="2286000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 e detajuar klinike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22960" y="3008376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9" name="Text 7"/>
          <p:cNvSpPr/>
          <p:nvPr/>
        </p:nvSpPr>
        <p:spPr>
          <a:xfrm>
            <a:off x="1078992" y="2852928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Analiza e simptomave dhe koha e shfaqjes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" y="3575304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1078992" y="3419856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Ekzaminim fizik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22960" y="4142232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3" name="Text 11"/>
          <p:cNvSpPr/>
          <p:nvPr/>
        </p:nvSpPr>
        <p:spPr>
          <a:xfrm>
            <a:off x="1078992" y="3986784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Diagnoza diferenciale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2960" y="4709160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5" name="Text 13"/>
          <p:cNvSpPr/>
          <p:nvPr/>
        </p:nvSpPr>
        <p:spPr>
          <a:xfrm>
            <a:off x="1078992" y="4553712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Përdorim racional i testeve diagnostikuese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22960" y="527608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7" name="Text 15"/>
          <p:cNvSpPr/>
          <p:nvPr/>
        </p:nvSpPr>
        <p:spPr>
          <a:xfrm>
            <a:off x="1078992" y="5120640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Njohja e formave atipike të sëmundjeve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2960" y="553212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"Një anamnezë e saktë — gjysma e punës së mjekut."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17920" y="1737360"/>
            <a:ext cx="5394960" cy="4297680"/>
          </a:xfrm>
          <a:prstGeom prst="roundRect">
            <a:avLst>
              <a:gd name="adj" fmla="val 2128"/>
            </a:avLst>
          </a:prstGeom>
          <a:solidFill>
            <a:srgbClr val="023047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SHKAQET E GABIMEVE DIAGNOSTIKUESE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92240" y="2441448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6748272" y="2286000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Paragjykime njohëse gjatë vlerësimit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492240" y="3008376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6748272" y="2852928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Presioni i kohës dhe ngarkesa e lartë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92240" y="3575304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6748272" y="3419856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 klinike jo e plotë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492240" y="4142232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6748272" y="3986784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Mbivlerësim i analizave laboratorike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92240" y="4709160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6748272" y="4553712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Mungesa e koordinimit ndërprofesional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ROLI I MJEKUT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Zgjedhja e terapisë dhe individualizimi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Nuk ekziston një trajtim identik për të gjithë pacientët. Disa grupe kërkojnë vëmendje të veçantë për shkak të ndryshimeve fiziologjike: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3566160" cy="2286000"/>
          </a:xfrm>
          <a:prstGeom prst="roundRect">
            <a:avLst>
              <a:gd name="adj" fmla="val 4000"/>
            </a:avLst>
          </a:prstGeom>
          <a:solidFill>
            <a:srgbClr val="EAF6F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8346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Pacientët e moshuar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77240" y="347472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Ndryshime në përthithje, metabolizëm dhe eliminim; rrezik më i lartë ndërveprimesh.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297680" y="2606040"/>
            <a:ext cx="3566160" cy="2286000"/>
          </a:xfrm>
          <a:prstGeom prst="roundRect">
            <a:avLst>
              <a:gd name="adj" fmla="val 4000"/>
            </a:avLst>
          </a:prstGeom>
          <a:solidFill>
            <a:srgbClr val="EAF6F6"/>
          </a:solidFill>
          <a:ln/>
        </p:spPr>
      </p:sp>
      <p:sp>
        <p:nvSpPr>
          <p:cNvPr id="9" name="Text 7"/>
          <p:cNvSpPr/>
          <p:nvPr/>
        </p:nvSpPr>
        <p:spPr>
          <a:xfrm>
            <a:off x="4526280" y="28346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Pacientët pediatrikë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526280" y="347472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Dozimi llogaritet sipas peshës/sipërfaqes trupore, jo standardeve të përgjithshme.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046720" y="2606040"/>
            <a:ext cx="3566160" cy="2286000"/>
          </a:xfrm>
          <a:prstGeom prst="roundRect">
            <a:avLst>
              <a:gd name="adj" fmla="val 4000"/>
            </a:avLst>
          </a:prstGeom>
          <a:solidFill>
            <a:srgbClr val="EAF6F6"/>
          </a:solidFill>
          <a:ln/>
        </p:spPr>
      </p:sp>
      <p:sp>
        <p:nvSpPr>
          <p:cNvPr id="12" name="Text 10"/>
          <p:cNvSpPr/>
          <p:nvPr/>
        </p:nvSpPr>
        <p:spPr>
          <a:xfrm>
            <a:off x="8275320" y="28346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Dëmtim renal/hepatik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275320" y="347472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Eliminimi i reduktuar rrit rrezikun e akumulimit dhe toksicitetit.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50749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FAKTORËT E INDIVIDUALIZIMIT: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53949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Mosha  •  Pesha trupore  •  Gjenetika  •  Funksioni renal/hepatik  •  Sëmundjet shoqëruese  •  Statusi socio-ekonomik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ROLI I MJEKUT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Polifarmacia dhe "Deprescribing"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4297680"/>
          </a:xfrm>
          <a:prstGeom prst="roundRect">
            <a:avLst>
              <a:gd name="adj" fmla="val 2128"/>
            </a:avLst>
          </a:prstGeom>
          <a:solidFill>
            <a:srgbClr val="EAF6F6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RREZIQET E POLIFARMACISË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Përdorimi i më shumë se 5 barnave njëkohësisht: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280720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8" name="Text 6"/>
          <p:cNvSpPr/>
          <p:nvPr/>
        </p:nvSpPr>
        <p:spPr>
          <a:xfrm>
            <a:off x="1078992" y="265176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Ndërveprime të padëshiruara mes barnave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22960" y="331012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315468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Rritje e efekteve anësore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22960" y="381304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65760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Konfuzion dhe dëmtim njohës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2960" y="431596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16052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Rrezik më i lartë rrëzimesh/frakturash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22960" y="481888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6" name="Text 14"/>
          <p:cNvSpPr/>
          <p:nvPr/>
        </p:nvSpPr>
        <p:spPr>
          <a:xfrm>
            <a:off x="1078992" y="4663440"/>
            <a:ext cx="4590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Shtim i shtrimeve spitalore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217920" y="1737360"/>
            <a:ext cx="5394960" cy="4297680"/>
          </a:xfrm>
          <a:prstGeom prst="roundRect">
            <a:avLst>
              <a:gd name="adj" fmla="val 2128"/>
            </a:avLst>
          </a:prstGeom>
          <a:solidFill>
            <a:srgbClr val="023047"/>
          </a:solidFill>
          <a:ln/>
        </p:spPr>
      </p:sp>
      <p:sp>
        <p:nvSpPr>
          <p:cNvPr id="18" name="Text 16"/>
          <p:cNvSpPr/>
          <p:nvPr/>
        </p:nvSpPr>
        <p:spPr>
          <a:xfrm>
            <a:off x="649224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PROCESI I DEPRESCRIBING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92240" y="2331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Ndërprerje e kontrolluar e barnave që nuk sjellin më përfitim klinik: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492240" y="2926080"/>
            <a:ext cx="384048" cy="38404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2926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995160" y="288036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Analizim periodik i të gjitha barnave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492240" y="3703320"/>
            <a:ext cx="384048" cy="38404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92240" y="37033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995160" y="365760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Vlerësim i raportit përfitim–rrezik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92240" y="4480560"/>
            <a:ext cx="384048" cy="38404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92240" y="44805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995160" y="443484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Ndjekje e vazhdueshme gjatë uljes së dozës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PËRMBAJTJA E TRAJNIMIT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Gjashtë tema kryesore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66160" cy="2148840"/>
          </a:xfrm>
          <a:prstGeom prst="roundRect">
            <a:avLst>
              <a:gd name="adj" fmla="val 3830"/>
            </a:avLst>
          </a:prstGeom>
          <a:solidFill>
            <a:srgbClr val="EAF6F6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9659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77240" y="256032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Koncepti i sigurisë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306324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Receta, rëndësia dhe elementet e saj kryesore.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297680" y="1783080"/>
            <a:ext cx="3566160" cy="2148840"/>
          </a:xfrm>
          <a:prstGeom prst="roundRect">
            <a:avLst>
              <a:gd name="adj" fmla="val 3830"/>
            </a:avLst>
          </a:prstGeom>
          <a:solidFill>
            <a:srgbClr val="EAF6F6"/>
          </a:solidFill>
          <a:ln/>
        </p:spPr>
      </p:sp>
      <p:sp>
        <p:nvSpPr>
          <p:cNvPr id="9" name="Text 7"/>
          <p:cNvSpPr/>
          <p:nvPr/>
        </p:nvSpPr>
        <p:spPr>
          <a:xfrm>
            <a:off x="4526280" y="19659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526280" y="256032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e gabimeve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26280" y="306324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Doza, medikamenti, forma, kohëzgjatja dhe shkrimi i recetës.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46720" y="1783080"/>
            <a:ext cx="3566160" cy="2148840"/>
          </a:xfrm>
          <a:prstGeom prst="roundRect">
            <a:avLst>
              <a:gd name="adj" fmla="val 3830"/>
            </a:avLst>
          </a:prstGeom>
          <a:solidFill>
            <a:srgbClr val="EAF6F6"/>
          </a:solidFill>
          <a:ln/>
        </p:spPr>
      </p:sp>
      <p:sp>
        <p:nvSpPr>
          <p:cNvPr id="13" name="Text 11"/>
          <p:cNvSpPr/>
          <p:nvPr/>
        </p:nvSpPr>
        <p:spPr>
          <a:xfrm>
            <a:off x="8275320" y="19659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275320" y="256032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Roli i mjekut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75320" y="306324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Diagnoza, terapia, individualizimi dhe polifarmacia.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114800"/>
            <a:ext cx="3566160" cy="2148840"/>
          </a:xfrm>
          <a:prstGeom prst="roundRect">
            <a:avLst>
              <a:gd name="adj" fmla="val 3830"/>
            </a:avLst>
          </a:prstGeom>
          <a:solidFill>
            <a:srgbClr val="EAF6F6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429768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77240" y="4892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Roli i farmacistit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77240" y="539496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Verifikimi, ndërveprimet, edukimi dhe raportimi.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297680" y="4114800"/>
            <a:ext cx="3566160" cy="2148840"/>
          </a:xfrm>
          <a:prstGeom prst="roundRect">
            <a:avLst>
              <a:gd name="adj" fmla="val 3830"/>
            </a:avLst>
          </a:prstGeom>
          <a:solidFill>
            <a:srgbClr val="EAF6F6"/>
          </a:solidFill>
          <a:ln/>
        </p:spPr>
      </p:sp>
      <p:sp>
        <p:nvSpPr>
          <p:cNvPr id="21" name="Text 19"/>
          <p:cNvSpPr/>
          <p:nvPr/>
        </p:nvSpPr>
        <p:spPr>
          <a:xfrm>
            <a:off x="4526280" y="429768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4526280" y="4892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Roli i infermierit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26280" y="539496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Administrimi, monitorimi dhe dokumentimi.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046720" y="4114800"/>
            <a:ext cx="3566160" cy="2148840"/>
          </a:xfrm>
          <a:prstGeom prst="roundRect">
            <a:avLst>
              <a:gd name="adj" fmla="val 3830"/>
            </a:avLst>
          </a:prstGeom>
          <a:solidFill>
            <a:srgbClr val="EAF6F6"/>
          </a:solidFill>
          <a:ln/>
        </p:spPr>
      </p:sp>
      <p:sp>
        <p:nvSpPr>
          <p:cNvPr id="25" name="Text 23"/>
          <p:cNvSpPr/>
          <p:nvPr/>
        </p:nvSpPr>
        <p:spPr>
          <a:xfrm>
            <a:off x="8275320" y="429768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8275320" y="4892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Roli i stomatologut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75320" y="539496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Diagnostikimi oral dhe përshkrimi racional.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2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4114800"/>
            <a:ext cx="5486400" cy="5486400"/>
          </a:xfrm>
          <a:prstGeom prst="ellipse">
            <a:avLst/>
          </a:prstGeom>
          <a:solidFill>
            <a:srgbClr val="023047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01168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FFFFFF">
                    <a:alpha val="3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777240" y="2743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3154680"/>
            <a:ext cx="10058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Roli i farmacistit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777240" y="448056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Verifikimi i recetës, kontrolli i ndërveprimeve, edukimi dhe raportimi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ROLI I FARMACISTIT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Farmacisti: kontrolli i fundit para pacientit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84708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5" name="Text 3"/>
          <p:cNvSpPr/>
          <p:nvPr/>
        </p:nvSpPr>
        <p:spPr>
          <a:xfrm>
            <a:off x="804672" y="1691640"/>
            <a:ext cx="5138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Verifikimi i recetës dhe dozës së përshkruar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" y="2322576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2167128"/>
            <a:ext cx="5138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Identifikimi i ndërveprimeve mes barnave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2798064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9" name="Text 7"/>
          <p:cNvSpPr/>
          <p:nvPr/>
        </p:nvSpPr>
        <p:spPr>
          <a:xfrm>
            <a:off x="804672" y="2642616"/>
            <a:ext cx="5138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Vlerësimi i përshtatshmërisë së terapisë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3273552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3118104"/>
            <a:ext cx="5138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Edukimi i pacientit për përdorimin korrekt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3749040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3593592"/>
            <a:ext cx="5138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Raportimi i efekteve anësore</a:t>
            </a:r>
            <a:endParaRPr lang="en-US" sz="135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17920" y="1783080"/>
          <a:ext cx="5394960" cy="4242816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Klasa e barnave me rrezik të lartë për ndërveprime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Antikoagulantët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Warfarina, DOAC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Barnat që zgjasin QT-në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Disa antiaritmikë, antipsikotikë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Frenues/induktues CYP450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Ketokonazol, rifampicina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Imunosupresantët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Ciklosporina, takrolimusi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Antiepileptikët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Fenitoina, karbamazepina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Agjentët hipoglicemikë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B3A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Insulina, sulfonilureat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Text 12"/>
          <p:cNvSpPr/>
          <p:nvPr/>
        </p:nvSpPr>
        <p:spPr>
          <a:xfrm>
            <a:off x="6217920" y="610819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Tabela 1. Barnat me potencial të lartë për ndërveprime medikamentoze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ROLI I FARMACISTIT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Shembuj klinikë të ndërveprimeve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66160" cy="4251960"/>
          </a:xfrm>
          <a:prstGeom prst="roundRect">
            <a:avLst>
              <a:gd name="adj" fmla="val 2564"/>
            </a:avLst>
          </a:prstGeom>
          <a:solidFill>
            <a:srgbClr val="EAF6F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0116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651760"/>
            <a:ext cx="3108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Warfarina + Antibiotik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77240" y="3611880"/>
            <a:ext cx="31089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Metronidazoli pengon metabolizmin e warfarinës, duke rritur rrezikun e gjakderdhjes. Farmacisti kërkon monitorim të afërt të INR-së.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297680" y="1783080"/>
            <a:ext cx="3566160" cy="4251960"/>
          </a:xfrm>
          <a:prstGeom prst="roundRect">
            <a:avLst>
              <a:gd name="adj" fmla="val 2564"/>
            </a:avLst>
          </a:prstGeom>
          <a:solidFill>
            <a:srgbClr val="EAF6F6"/>
          </a:solidFill>
          <a:ln/>
        </p:spPr>
      </p:sp>
      <p:sp>
        <p:nvSpPr>
          <p:cNvPr id="9" name="Shape 7"/>
          <p:cNvSpPr/>
          <p:nvPr/>
        </p:nvSpPr>
        <p:spPr>
          <a:xfrm>
            <a:off x="4526280" y="20116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4526280" y="2651760"/>
            <a:ext cx="3108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NSAID + Antihipertensivë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526280" y="3611880"/>
            <a:ext cx="31089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Ibuprofeni me frenues ACE dhe diuretikë krijon "goditjen e trefishtë" — dëmtim akut renal.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46720" y="1783080"/>
            <a:ext cx="3566160" cy="4251960"/>
          </a:xfrm>
          <a:prstGeom prst="roundRect">
            <a:avLst>
              <a:gd name="adj" fmla="val 2564"/>
            </a:avLst>
          </a:prstGeom>
          <a:solidFill>
            <a:srgbClr val="EAF6F6"/>
          </a:solidFill>
          <a:ln/>
        </p:spPr>
      </p:sp>
      <p:sp>
        <p:nvSpPr>
          <p:cNvPr id="13" name="Shape 11"/>
          <p:cNvSpPr/>
          <p:nvPr/>
        </p:nvSpPr>
        <p:spPr>
          <a:xfrm>
            <a:off x="8275320" y="20116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2C39A"/>
          </a:solidFill>
          <a:ln/>
        </p:spPr>
      </p:sp>
      <p:sp>
        <p:nvSpPr>
          <p:cNvPr id="14" name="Text 12"/>
          <p:cNvSpPr/>
          <p:nvPr/>
        </p:nvSpPr>
        <p:spPr>
          <a:xfrm>
            <a:off x="8275320" y="2651760"/>
            <a:ext cx="3108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Suplement bimor + Kontraceptiv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8275320" y="3611880"/>
            <a:ext cx="31089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Hypericum perforatum (St. John's Wort) ul efektivitetin e kontraceptivëve oralë përmes stimulimit të CYP3A4.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ROLI I FARMACISTIT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Edukimi i pacientit dhe raportimi i efekteve anësore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4297680"/>
          </a:xfrm>
          <a:prstGeom prst="roundRect">
            <a:avLst>
              <a:gd name="adj" fmla="val 2128"/>
            </a:avLst>
          </a:prstGeom>
          <a:solidFill>
            <a:srgbClr val="EAF6F6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PACIENTI DUHET TË KUPTOJË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822960" y="244144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7" name="Text 5"/>
          <p:cNvSpPr/>
          <p:nvPr/>
        </p:nvSpPr>
        <p:spPr>
          <a:xfrm>
            <a:off x="1078992" y="2286000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Qëllimin e secilit medikament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22960" y="3008376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9" name="Text 7"/>
          <p:cNvSpPr/>
          <p:nvPr/>
        </p:nvSpPr>
        <p:spPr>
          <a:xfrm>
            <a:off x="1078992" y="2852928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Kohën dhe mënyrën e saktë të marrjes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" y="3575304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1078992" y="3419856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Efektet anësore të mundshme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22960" y="4142232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3" name="Text 11"/>
          <p:cNvSpPr/>
          <p:nvPr/>
        </p:nvSpPr>
        <p:spPr>
          <a:xfrm>
            <a:off x="1078992" y="3986784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Çfarë të bëjë nëse harron një dozë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2960" y="4709160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5" name="Text 13"/>
          <p:cNvSpPr/>
          <p:nvPr/>
        </p:nvSpPr>
        <p:spPr>
          <a:xfrm>
            <a:off x="1078992" y="4553712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Kushtet e duhura të ruajtjes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17920" y="1737360"/>
            <a:ext cx="5394960" cy="4297680"/>
          </a:xfrm>
          <a:prstGeom prst="roundRect">
            <a:avLst>
              <a:gd name="adj" fmla="val 2128"/>
            </a:avLst>
          </a:prstGeom>
          <a:solidFill>
            <a:srgbClr val="023047"/>
          </a:solidFill>
          <a:ln/>
        </p:spPr>
      </p:sp>
      <p:sp>
        <p:nvSpPr>
          <p:cNvPr id="17" name="Text 15"/>
          <p:cNvSpPr/>
          <p:nvPr/>
        </p:nvSpPr>
        <p:spPr>
          <a:xfrm>
            <a:off x="649224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RAPORTIMI I EFEKTEVE ANËSORE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92240" y="233172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Farmacisti është shpesh i pari që vëren shenja të një reaksioni anësor gjatë shpërndarjes së barnave.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92240" y="3264408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6748272" y="3108960"/>
            <a:ext cx="459028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Identifikon dhe dokumenton efektet e dyshuara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492240" y="3794760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6748272" y="3639312"/>
            <a:ext cx="459028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Njeh shenjat paralajmëruese të rëndësishme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492240" y="4325112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6748272" y="4169664"/>
            <a:ext cx="459028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Edukon kur duhet kërkuar ndihmë urgjente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492240" y="4855464"/>
            <a:ext cx="100584" cy="100584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6748272" y="4700016"/>
            <a:ext cx="459028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Raporton tek strukturat e farmakovigjilencës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5 · ROLI I INFERMIERIT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Infermieri: hallka më e afërt me pacientin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1064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Infermierët kalojnë më shumë kohë pranë pacientit dhe janë shpesh të parët që identifikojnë ndryshimet klinike ose efektet anësore.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5394960" cy="3566160"/>
          </a:xfrm>
          <a:prstGeom prst="roundRect">
            <a:avLst>
              <a:gd name="adj" fmla="val 2564"/>
            </a:avLst>
          </a:prstGeom>
          <a:solidFill>
            <a:srgbClr val="EAF6F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6517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PËRGJEGJËSITË KRYESORE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312724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8" name="Text 6"/>
          <p:cNvSpPr/>
          <p:nvPr/>
        </p:nvSpPr>
        <p:spPr>
          <a:xfrm>
            <a:off x="1078992" y="2971800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Administrimi korrekt i medikamenteve (5 të drejtat)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22960" y="3694176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3538728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Vlerësimi i vazhdueshëm i gjendjes së pacientit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4261104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4105656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Identifikimi i hershëm i efekteve anësore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4828032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72584"/>
            <a:ext cx="459028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Dokumentimi i saktë dhe në kohë real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217920" y="2468880"/>
            <a:ext cx="5394960" cy="3566160"/>
          </a:xfrm>
          <a:prstGeom prst="roundRect">
            <a:avLst>
              <a:gd name="adj" fmla="val 2564"/>
            </a:avLst>
          </a:prstGeom>
          <a:solidFill>
            <a:srgbClr val="023047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26517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BARNAT ME RREZIK TË LARTË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92240" y="31089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Insulina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869680" y="310896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Rrezik hipoglicemie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92240" y="3730752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Antikoagulantët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869680" y="373075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Rrezik hemorragjie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92240" y="4352544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Opioidet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869680" y="4352544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Depresion respirator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92240" y="4974336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Elektrolitet konc.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869680" y="4974336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Aritmi kardiake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6 · ROLI I STOMATOLOGUT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Stomatologu: siguri edhe në praktikën dentare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1064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Përshkrimi i analgjezikëve, antibiotikëve dhe anestetikëve lokalë kërkon vlerësim të kujdesshëm të historisë mjekësore para çdo trajtimi.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3566160" cy="3383280"/>
          </a:xfrm>
          <a:prstGeom prst="roundRect">
            <a:avLst>
              <a:gd name="adj" fmla="val 2703"/>
            </a:avLst>
          </a:prstGeom>
          <a:solidFill>
            <a:srgbClr val="EAF6F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8346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Diagnostikimi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77240" y="347472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Karies, sëmundje periodontale, infeksione odontogjene dhe lezione të mukozës orale.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97680" y="2606040"/>
            <a:ext cx="3566160" cy="3383280"/>
          </a:xfrm>
          <a:prstGeom prst="roundRect">
            <a:avLst>
              <a:gd name="adj" fmla="val 2703"/>
            </a:avLst>
          </a:prstGeom>
          <a:solidFill>
            <a:srgbClr val="EAF6F6"/>
          </a:solidFill>
          <a:ln/>
        </p:spPr>
      </p:sp>
      <p:sp>
        <p:nvSpPr>
          <p:cNvPr id="9" name="Text 7"/>
          <p:cNvSpPr/>
          <p:nvPr/>
        </p:nvSpPr>
        <p:spPr>
          <a:xfrm>
            <a:off x="4526280" y="28346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Përshkrimi racional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4526280" y="347472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Dozë minimale efektive, kohëzgjatje e kufizuar, shmangie e antibiotikëve të panevojshëm.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046720" y="2606040"/>
            <a:ext cx="3566160" cy="3383280"/>
          </a:xfrm>
          <a:prstGeom prst="roundRect">
            <a:avLst>
              <a:gd name="adj" fmla="val 2703"/>
            </a:avLst>
          </a:prstGeom>
          <a:solidFill>
            <a:srgbClr val="EAF6F6"/>
          </a:solidFill>
          <a:ln/>
        </p:spPr>
      </p:sp>
      <p:sp>
        <p:nvSpPr>
          <p:cNvPr id="12" name="Text 10"/>
          <p:cNvSpPr/>
          <p:nvPr/>
        </p:nvSpPr>
        <p:spPr>
          <a:xfrm>
            <a:off x="8275320" y="28346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Alergjitë &amp; kundërindikacionet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8275320" y="347472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Penicilinë, anestetikë lokalë, lateks; kujdes te diabeti, shtatzënia dhe antikoagulantët.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SINTEZA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Bashkëpunimi ndërprofesional në qendër të pacientit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3337560" y="2880360"/>
            <a:ext cx="1737360" cy="1737360"/>
          </a:xfrm>
          <a:prstGeom prst="ellipse">
            <a:avLst/>
          </a:prstGeom>
          <a:solidFill>
            <a:srgbClr val="023047"/>
          </a:solidFill>
          <a:ln/>
        </p:spPr>
      </p:sp>
      <p:sp>
        <p:nvSpPr>
          <p:cNvPr id="5" name="Text 3"/>
          <p:cNvSpPr/>
          <p:nvPr/>
        </p:nvSpPr>
        <p:spPr>
          <a:xfrm>
            <a:off x="3337560" y="2880360"/>
            <a:ext cx="17373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PACIENTI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186991" y="3014093"/>
            <a:ext cx="2019249" cy="734947"/>
          </a:xfrm>
          <a:prstGeom prst="line">
            <a:avLst/>
          </a:prstGeom>
          <a:noFill/>
          <a:ln w="19050">
            <a:solidFill>
              <a:srgbClr val="CFE8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01191" y="2328293"/>
            <a:ext cx="1371600" cy="13716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1501191" y="2328293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06240" y="1600200"/>
            <a:ext cx="9144" cy="2148840"/>
          </a:xfrm>
          <a:prstGeom prst="line">
            <a:avLst/>
          </a:prstGeom>
          <a:noFill/>
          <a:ln w="19050">
            <a:solidFill>
              <a:srgbClr val="CFE8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20440" y="914400"/>
            <a:ext cx="1371600" cy="137160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3520440" y="91440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Farmacisti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206240" y="3014093"/>
            <a:ext cx="2019249" cy="734947"/>
          </a:xfrm>
          <a:prstGeom prst="line">
            <a:avLst/>
          </a:prstGeom>
          <a:noFill/>
          <a:ln w="19050">
            <a:solidFill>
              <a:srgbClr val="CFE8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9689" y="2328293"/>
            <a:ext cx="1371600" cy="137160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4" name="Text 12"/>
          <p:cNvSpPr/>
          <p:nvPr/>
        </p:nvSpPr>
        <p:spPr>
          <a:xfrm>
            <a:off x="5539689" y="2328293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Infermieri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206240" y="3749040"/>
            <a:ext cx="1381248" cy="1646107"/>
          </a:xfrm>
          <a:prstGeom prst="line">
            <a:avLst/>
          </a:prstGeom>
          <a:noFill/>
          <a:ln w="19050">
            <a:solidFill>
              <a:srgbClr val="CFE8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901688" y="4709347"/>
            <a:ext cx="1371600" cy="13716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5"/>
          <p:cNvSpPr/>
          <p:nvPr/>
        </p:nvSpPr>
        <p:spPr>
          <a:xfrm>
            <a:off x="4901688" y="4709347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Stomatologu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858000" y="1783080"/>
            <a:ext cx="4754880" cy="4206240"/>
          </a:xfrm>
          <a:prstGeom prst="roundRect">
            <a:avLst>
              <a:gd name="adj" fmla="val 2174"/>
            </a:avLst>
          </a:prstGeom>
          <a:solidFill>
            <a:srgbClr val="EAF6F6"/>
          </a:solidFill>
          <a:ln/>
        </p:spPr>
      </p:sp>
      <p:sp>
        <p:nvSpPr>
          <p:cNvPr id="19" name="Text 17"/>
          <p:cNvSpPr/>
          <p:nvPr/>
        </p:nvSpPr>
        <p:spPr>
          <a:xfrm>
            <a:off x="7132320" y="201168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ELEMENTËT E BASHKËPUNIMIT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132320" y="257860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1" name="Text 19"/>
          <p:cNvSpPr/>
          <p:nvPr/>
        </p:nvSpPr>
        <p:spPr>
          <a:xfrm>
            <a:off x="7388352" y="2423160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Komunikim i qartë dhe respekt profesional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132320" y="3200400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3" name="Text 21"/>
          <p:cNvSpPr/>
          <p:nvPr/>
        </p:nvSpPr>
        <p:spPr>
          <a:xfrm>
            <a:off x="7388352" y="3044952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Shkëmbim i vazhdueshëm i informacionit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132320" y="3822192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5" name="Text 23"/>
          <p:cNvSpPr/>
          <p:nvPr/>
        </p:nvSpPr>
        <p:spPr>
          <a:xfrm>
            <a:off x="7388352" y="3666744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Dokumentim i përbashkët klinik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7132320" y="4443984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7" name="Text 25"/>
          <p:cNvSpPr/>
          <p:nvPr/>
        </p:nvSpPr>
        <p:spPr>
          <a:xfrm>
            <a:off x="7388352" y="4288536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Identifikim i hershëm dhe korrigjim i gabimeve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7132320" y="5065776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9" name="Text 27"/>
          <p:cNvSpPr/>
          <p:nvPr/>
        </p:nvSpPr>
        <p:spPr>
          <a:xfrm>
            <a:off x="7388352" y="4910328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Vendimmarrje e koordinuar rreth pacientit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2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01200" y="-1645920"/>
            <a:ext cx="4572000" cy="45720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5486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PËRFUNDIME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31520" y="1005840"/>
            <a:ext cx="10698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Siguria e pacientit: një zinxhir që nuk lejon halka të dobëta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731520" y="2286000"/>
            <a:ext cx="5394960" cy="1737360"/>
          </a:xfrm>
          <a:prstGeom prst="roundRect">
            <a:avLst>
              <a:gd name="adj" fmla="val 5263"/>
            </a:avLst>
          </a:prstGeom>
          <a:solidFill>
            <a:srgbClr val="0A3E45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246888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Receta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05840" y="297180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Baza e trajtimit të sigurt — e qartë, e plotë dhe e individualizuar.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0" y="2286000"/>
            <a:ext cx="5394960" cy="1737360"/>
          </a:xfrm>
          <a:prstGeom prst="roundRect">
            <a:avLst>
              <a:gd name="adj" fmla="val 5263"/>
            </a:avLst>
          </a:prstGeom>
          <a:solidFill>
            <a:srgbClr val="0A3E45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0" y="246888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Gabimet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675120" y="297180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Doza, medikamenti, forma, koha dhe shkrimi kërkojnë vigjilencë të vazhdueshme.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31520" y="4297680"/>
            <a:ext cx="5394960" cy="1737360"/>
          </a:xfrm>
          <a:prstGeom prst="roundRect">
            <a:avLst>
              <a:gd name="adj" fmla="val 5263"/>
            </a:avLst>
          </a:prstGeom>
          <a:solidFill>
            <a:srgbClr val="0A3E45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44805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Rolet profesionale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05840" y="498348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Mjeku, farmacisti, infermieri dhe stomatologu kontribuojnë secili në sigurinë e pacientit.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0" y="4297680"/>
            <a:ext cx="5394960" cy="1737360"/>
          </a:xfrm>
          <a:prstGeom prst="roundRect">
            <a:avLst>
              <a:gd name="adj" fmla="val 5263"/>
            </a:avLst>
          </a:prstGeom>
          <a:solidFill>
            <a:srgbClr val="0A3E45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0" y="44805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Bashkëpunimi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75120" y="498348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Vetëm përmes koordinimit multidisiplinar arrihet një kujdes vërtet i sigurt.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2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6400800" cy="64008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0" y="3657600"/>
            <a:ext cx="4572000" cy="457200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651760"/>
            <a:ext cx="1218895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Faleminderit!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097280" y="3794760"/>
            <a:ext cx="999439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Nga receta te terapia — çdo profesionist mban një hallkë të sigurisë së pacientit.</a:t>
            </a:r>
            <a:endParaRPr lang="en-US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2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4114800"/>
            <a:ext cx="5486400" cy="5486400"/>
          </a:xfrm>
          <a:prstGeom prst="ellipse">
            <a:avLst/>
          </a:prstGeom>
          <a:solidFill>
            <a:srgbClr val="023047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01168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FFFFFF">
                    <a:alpha val="35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777240" y="2743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3154680"/>
            <a:ext cx="10058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Koncepti i sigurisë së pacientit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777240" y="448056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Përshkrimi i recetës, rëndësia dhe gabimet më të shpeshta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KONCEPTI I SIGURISË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Siguria e pacientit: një përgjegjësi kolektive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62179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Siguria e pacientit nuk përfaqëson vetëm shmangien e gabimeve, por një përpjekje të vazhdueshme për ta mbrojtur atë nga dëmet e parandalueshme gjatë diagnostikimit, trajtimit dhe monitorimit klinik.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3246120"/>
            <a:ext cx="6217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Gabimet medikamentoze mund të ndodhin në çdo fazë të procesit — nga përshkrimi i recetës nga mjeku, deri te verifikimi nga farmacisti dhe administrimi nga infermieri. Çdo hallkë e këtij zinxhiri është e lidhur ngushtë me tjetrën.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040880" y="1737360"/>
            <a:ext cx="4617720" cy="4343400"/>
          </a:xfrm>
          <a:prstGeom prst="roundRect">
            <a:avLst>
              <a:gd name="adj" fmla="val 2105"/>
            </a:avLst>
          </a:prstGeom>
          <a:solidFill>
            <a:srgbClr val="023047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0" y="201168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SIPAS OBSH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0" y="2423160"/>
            <a:ext cx="4023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Gabimet medikamentoze vazhdojnë të jenë ndër shkaqet më të zakonshme dhe më të parandalueshme të dëmtimit të pacientëve në sistemet shëndetësore botërore.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0" y="4160520"/>
            <a:ext cx="3749040" cy="0"/>
          </a:xfrm>
          <a:prstGeom prst="line">
            <a:avLst/>
          </a:prstGeom>
          <a:noFill/>
          <a:ln w="12700">
            <a:solidFill>
              <a:srgbClr val="0A4A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0" y="4389120"/>
            <a:ext cx="4023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4F9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Qasja multidisiplinare — mjek, farmacist, infermier dhe stomatolog — krijon mundësi shtesë për identifikimin dhe korrigjimin e gabimeve përpara se ato të dëmtojnë pacientin.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KONCEPTI I SIGURISË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Zinxhiri i kujdesit farmakoterapeutik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777240" y="2194560"/>
            <a:ext cx="2514600" cy="2377440"/>
          </a:xfrm>
          <a:prstGeom prst="roundRect">
            <a:avLst>
              <a:gd name="adj" fmla="val 3846"/>
            </a:avLst>
          </a:prstGeom>
          <a:solidFill>
            <a:srgbClr val="EAF6F6"/>
          </a:solidFill>
          <a:ln/>
        </p:spPr>
      </p:sp>
      <p:sp>
        <p:nvSpPr>
          <p:cNvPr id="5" name="Shape 3"/>
          <p:cNvSpPr/>
          <p:nvPr/>
        </p:nvSpPr>
        <p:spPr>
          <a:xfrm>
            <a:off x="1645920" y="1810512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1645920" y="181051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914400" y="2697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Përshkrimi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960120" y="3246120"/>
            <a:ext cx="2148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Mjeku përcakton diagnozën dhe terapinë e duhur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291840" y="3063240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3794760" y="2194560"/>
            <a:ext cx="2514600" cy="2377440"/>
          </a:xfrm>
          <a:prstGeom prst="roundRect">
            <a:avLst>
              <a:gd name="adj" fmla="val 3846"/>
            </a:avLst>
          </a:prstGeom>
          <a:solidFill>
            <a:srgbClr val="EAF6F6"/>
          </a:solidFill>
          <a:ln/>
        </p:spPr>
      </p:sp>
      <p:sp>
        <p:nvSpPr>
          <p:cNvPr id="11" name="Shape 9"/>
          <p:cNvSpPr/>
          <p:nvPr/>
        </p:nvSpPr>
        <p:spPr>
          <a:xfrm>
            <a:off x="4663440" y="1810512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4663440" y="181051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3931920" y="2697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Verifikimi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3977640" y="3246120"/>
            <a:ext cx="2148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Farmacisti kontrollon recetën dhe ndërveprimet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309360" y="3063240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6812280" y="2194560"/>
            <a:ext cx="2514600" cy="2377440"/>
          </a:xfrm>
          <a:prstGeom prst="roundRect">
            <a:avLst>
              <a:gd name="adj" fmla="val 3846"/>
            </a:avLst>
          </a:prstGeom>
          <a:solidFill>
            <a:srgbClr val="EAF6F6"/>
          </a:solidFill>
          <a:ln/>
        </p:spPr>
      </p:sp>
      <p:sp>
        <p:nvSpPr>
          <p:cNvPr id="17" name="Shape 15"/>
          <p:cNvSpPr/>
          <p:nvPr/>
        </p:nvSpPr>
        <p:spPr>
          <a:xfrm>
            <a:off x="7680960" y="1810512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8" name="Text 16"/>
          <p:cNvSpPr/>
          <p:nvPr/>
        </p:nvSpPr>
        <p:spPr>
          <a:xfrm>
            <a:off x="7680960" y="181051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550" dirty="0"/>
          </a:p>
        </p:txBody>
      </p:sp>
      <p:sp>
        <p:nvSpPr>
          <p:cNvPr id="19" name="Text 17"/>
          <p:cNvSpPr/>
          <p:nvPr/>
        </p:nvSpPr>
        <p:spPr>
          <a:xfrm>
            <a:off x="6949440" y="2697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Administrimi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6995160" y="3246120"/>
            <a:ext cx="2148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Infermieri jep terapinë sipas "5 të drejtave"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326880" y="3063240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22" name="Shape 20"/>
          <p:cNvSpPr/>
          <p:nvPr/>
        </p:nvSpPr>
        <p:spPr>
          <a:xfrm>
            <a:off x="9829800" y="2194560"/>
            <a:ext cx="2514600" cy="2377440"/>
          </a:xfrm>
          <a:prstGeom prst="roundRect">
            <a:avLst>
              <a:gd name="adj" fmla="val 3846"/>
            </a:avLst>
          </a:prstGeom>
          <a:solidFill>
            <a:srgbClr val="EAF6F6"/>
          </a:solidFill>
          <a:ln/>
        </p:spPr>
      </p:sp>
      <p:sp>
        <p:nvSpPr>
          <p:cNvPr id="23" name="Shape 21"/>
          <p:cNvSpPr/>
          <p:nvPr/>
        </p:nvSpPr>
        <p:spPr>
          <a:xfrm>
            <a:off x="10698480" y="1810512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4" name="Text 22"/>
          <p:cNvSpPr/>
          <p:nvPr/>
        </p:nvSpPr>
        <p:spPr>
          <a:xfrm>
            <a:off x="10698480" y="1810512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550" dirty="0"/>
          </a:p>
        </p:txBody>
      </p:sp>
      <p:sp>
        <p:nvSpPr>
          <p:cNvPr id="25" name="Text 23"/>
          <p:cNvSpPr/>
          <p:nvPr/>
        </p:nvSpPr>
        <p:spPr>
          <a:xfrm>
            <a:off x="9966960" y="2697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Monitorimi</a:t>
            </a:r>
            <a:endParaRPr lang="en-US" sz="1650" dirty="0"/>
          </a:p>
        </p:txBody>
      </p:sp>
      <p:sp>
        <p:nvSpPr>
          <p:cNvPr id="26" name="Text 24"/>
          <p:cNvSpPr/>
          <p:nvPr/>
        </p:nvSpPr>
        <p:spPr>
          <a:xfrm>
            <a:off x="10012680" y="3246120"/>
            <a:ext cx="2148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Pacienti ndiqet për efekte dhe reagime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548640" y="512064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Çdo hallkë funksionon si pjesë e një sistemi të vetëm sigurie — dështimi në një etapë mund të ndikojë drejtpërdrejt në rezultatin përfundimtar të trajtimit.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KONCEPTI I SIGURISË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Katër profesionistë, një përgjegjësi e përbashkët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EAF6F6"/>
          </a:solidFill>
          <a:ln/>
        </p:spPr>
      </p:sp>
      <p:sp>
        <p:nvSpPr>
          <p:cNvPr id="5" name="Shape 3"/>
          <p:cNvSpPr/>
          <p:nvPr/>
        </p:nvSpPr>
        <p:spPr>
          <a:xfrm>
            <a:off x="1394460" y="2240280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1394460" y="224028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38328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Mjeku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31520" y="3931920"/>
            <a:ext cx="22402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Diagnostikon, zgjedh terapinë dhe individualizon trajtimin.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83280" y="192024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EAF6F6"/>
          </a:solidFill>
          <a:ln/>
        </p:spPr>
      </p:sp>
      <p:sp>
        <p:nvSpPr>
          <p:cNvPr id="10" name="Shape 8"/>
          <p:cNvSpPr/>
          <p:nvPr/>
        </p:nvSpPr>
        <p:spPr>
          <a:xfrm>
            <a:off x="4229100" y="2240280"/>
            <a:ext cx="914400" cy="91440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4229100" y="224028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3520440" y="338328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Farmacisti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566160" y="3931920"/>
            <a:ext cx="22402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Verifikon recetën, kontrollon ndërveprimet dhe edukon.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17920" y="192024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EAF6F6"/>
          </a:solidFill>
          <a:ln/>
        </p:spPr>
      </p:sp>
      <p:sp>
        <p:nvSpPr>
          <p:cNvPr id="15" name="Shape 13"/>
          <p:cNvSpPr/>
          <p:nvPr/>
        </p:nvSpPr>
        <p:spPr>
          <a:xfrm>
            <a:off x="7063740" y="2240280"/>
            <a:ext cx="914400" cy="91440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6" name="Text 14"/>
          <p:cNvSpPr/>
          <p:nvPr/>
        </p:nvSpPr>
        <p:spPr>
          <a:xfrm>
            <a:off x="7063740" y="224028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6355080" y="338328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Infermieri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400800" y="3931920"/>
            <a:ext cx="22402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Administron terapinë dhe monitoron pacientin.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52560" y="192024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EAF6F6"/>
          </a:solidFill>
          <a:ln/>
        </p:spPr>
      </p:sp>
      <p:sp>
        <p:nvSpPr>
          <p:cNvPr id="20" name="Shape 18"/>
          <p:cNvSpPr/>
          <p:nvPr/>
        </p:nvSpPr>
        <p:spPr>
          <a:xfrm>
            <a:off x="9898380" y="2240280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9898380" y="224028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9189720" y="338328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Stomatologu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235440" y="3931920"/>
            <a:ext cx="22402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Diagnostikon oralisht dhe përshkruan në mënyrë racionale.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RECETA MJEKËSORE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Receta: dokumenti bazë i terapisë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Receta mjekësore përfaqëson dokumentin zyrtar përmes të cilit mjeku përcakton terapinë. Përtej funksionit administrativ, ajo ka tri dimensione të rëndësishme: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880360"/>
            <a:ext cx="3566160" cy="3017520"/>
          </a:xfrm>
          <a:prstGeom prst="roundRect">
            <a:avLst>
              <a:gd name="adj" fmla="val 3030"/>
            </a:avLst>
          </a:prstGeom>
          <a:solidFill>
            <a:srgbClr val="EAF6F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154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Klinik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77240" y="3794760"/>
            <a:ext cx="31089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Pasqyron vendimmarrjen mjekësore bazuar në diagnozë, evidencë shkencore dhe gjendjen individuale.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297680" y="2880360"/>
            <a:ext cx="3566160" cy="3017520"/>
          </a:xfrm>
          <a:prstGeom prst="roundRect">
            <a:avLst>
              <a:gd name="adj" fmla="val 3030"/>
            </a:avLst>
          </a:prstGeom>
          <a:solidFill>
            <a:srgbClr val="EAF6F6"/>
          </a:solidFill>
          <a:ln/>
        </p:spPr>
      </p:sp>
      <p:sp>
        <p:nvSpPr>
          <p:cNvPr id="9" name="Text 7"/>
          <p:cNvSpPr/>
          <p:nvPr/>
        </p:nvSpPr>
        <p:spPr>
          <a:xfrm>
            <a:off x="4526280" y="3154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Ligjor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4526280" y="3794760"/>
            <a:ext cx="31089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Dokumenton përgjegjësinë profesionale të mjekut për terapinë e përshkruar.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46720" y="2880360"/>
            <a:ext cx="3566160" cy="3017520"/>
          </a:xfrm>
          <a:prstGeom prst="roundRect">
            <a:avLst>
              <a:gd name="adj" fmla="val 3030"/>
            </a:avLst>
          </a:prstGeom>
          <a:solidFill>
            <a:srgbClr val="EAF6F6"/>
          </a:solidFill>
          <a:ln/>
        </p:spPr>
      </p:sp>
      <p:sp>
        <p:nvSpPr>
          <p:cNvPr id="12" name="Text 10"/>
          <p:cNvSpPr/>
          <p:nvPr/>
        </p:nvSpPr>
        <p:spPr>
          <a:xfrm>
            <a:off x="8275320" y="3154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Etik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8275320" y="3794760"/>
            <a:ext cx="31089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Lidhet drejtpërdrejt me parimet e kujdesit, mosdëmtimit dhe sigurisë së pacientit.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RECETA MJEKËSORE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Elementet kryesore të një recete të plotë</a:t>
            </a:r>
            <a:endParaRPr lang="en-US" sz="2900" dirty="0"/>
          </a:p>
        </p:txBody>
      </p:sp>
      <p:pic>
        <p:nvPicPr>
          <p:cNvPr id="4" name="Image 0" descr="/home/claude/pptx_work2/rece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1691640"/>
            <a:ext cx="5303520" cy="35387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5080" y="5285232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 1. Pjesët kryesore të recetës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48640" y="189280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7" name="Text 4"/>
          <p:cNvSpPr/>
          <p:nvPr/>
        </p:nvSpPr>
        <p:spPr>
          <a:xfrm>
            <a:off x="804672" y="1737360"/>
            <a:ext cx="52303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Të dhënat e pacientit — emri, mosha, pesha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8640" y="2459736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9" name="Text 6"/>
          <p:cNvSpPr/>
          <p:nvPr/>
        </p:nvSpPr>
        <p:spPr>
          <a:xfrm>
            <a:off x="804672" y="2304288"/>
            <a:ext cx="52303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Informacioni klinik — diagnoza / indikacioni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026664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1" name="Text 8"/>
          <p:cNvSpPr/>
          <p:nvPr/>
        </p:nvSpPr>
        <p:spPr>
          <a:xfrm>
            <a:off x="804672" y="2871216"/>
            <a:ext cx="52303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Të dhënat e recetës — data, emri gjenerik, forma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48640" y="3593592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3" name="Text 10"/>
          <p:cNvSpPr/>
          <p:nvPr/>
        </p:nvSpPr>
        <p:spPr>
          <a:xfrm>
            <a:off x="804672" y="3438144"/>
            <a:ext cx="52303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Dozimi — doza, rruga, frekuenca, kohëzgjatja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48640" y="4160520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5" name="Text 12"/>
          <p:cNvSpPr/>
          <p:nvPr/>
        </p:nvSpPr>
        <p:spPr>
          <a:xfrm>
            <a:off x="804672" y="4005072"/>
            <a:ext cx="52303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Udhëzime shtesë — p.sh. "pas ushqimit"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548640" y="4727448"/>
            <a:ext cx="100584" cy="100584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7" name="Text 14"/>
          <p:cNvSpPr/>
          <p:nvPr/>
        </p:nvSpPr>
        <p:spPr>
          <a:xfrm>
            <a:off x="804672" y="4572000"/>
            <a:ext cx="52303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3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Identifikimi i mjekut — emri, nënshkrimi, vula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48640" y="5349240"/>
            <a:ext cx="5486400" cy="685800"/>
          </a:xfrm>
          <a:prstGeom prst="roundRect">
            <a:avLst>
              <a:gd name="adj" fmla="val 10667"/>
            </a:avLst>
          </a:prstGeom>
          <a:solidFill>
            <a:srgbClr val="023047"/>
          </a:solidFill>
          <a:ln/>
        </p:spPr>
      </p:sp>
      <p:sp>
        <p:nvSpPr>
          <p:cNvPr id="19" name="Text 16"/>
          <p:cNvSpPr/>
          <p:nvPr/>
        </p:nvSpPr>
        <p:spPr>
          <a:xfrm>
            <a:off x="777240" y="5349240"/>
            <a:ext cx="5029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Mungesa e ndonjë elementi rrit rrezikun për gabime në shpërndarje dhe dëm klinik.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RECETA MJEKËSORE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230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Rëndësia e recetës në sigurinë e pacientit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66160" cy="1783080"/>
          </a:xfrm>
          <a:prstGeom prst="roundRect">
            <a:avLst>
              <a:gd name="adj" fmla="val 4615"/>
            </a:avLst>
          </a:prstGeom>
          <a:solidFill>
            <a:srgbClr val="EAF6F6"/>
          </a:solidFill>
          <a:ln/>
        </p:spPr>
      </p:sp>
      <p:sp>
        <p:nvSpPr>
          <p:cNvPr id="5" name="Shape 3"/>
          <p:cNvSpPr/>
          <p:nvPr/>
        </p:nvSpPr>
        <p:spPr>
          <a:xfrm>
            <a:off x="749808" y="202996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49808" y="20299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25880" y="201168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Efekt terapeutik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 ilaçi, doza dhe përdorimi janë të përshtatshme, trajtimi është më efektiv.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297680" y="1828800"/>
            <a:ext cx="3566160" cy="1783080"/>
          </a:xfrm>
          <a:prstGeom prst="roundRect">
            <a:avLst>
              <a:gd name="adj" fmla="val 4615"/>
            </a:avLst>
          </a:prstGeom>
          <a:solidFill>
            <a:srgbClr val="EAF6F6"/>
          </a:solidFill>
          <a:ln/>
        </p:spPr>
      </p:sp>
      <p:sp>
        <p:nvSpPr>
          <p:cNvPr id="10" name="Shape 8"/>
          <p:cNvSpPr/>
          <p:nvPr/>
        </p:nvSpPr>
        <p:spPr>
          <a:xfrm>
            <a:off x="4498848" y="202996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4498848" y="20299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074920" y="201168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 pak efekte anësore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526280" y="260604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Dozimi korrekt redukton toksicitetin dhe reaksionet e padëshiruara.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046720" y="1828800"/>
            <a:ext cx="3566160" cy="1783080"/>
          </a:xfrm>
          <a:prstGeom prst="roundRect">
            <a:avLst>
              <a:gd name="adj" fmla="val 4615"/>
            </a:avLst>
          </a:prstGeom>
          <a:solidFill>
            <a:srgbClr val="EAF6F6"/>
          </a:solidFill>
          <a:ln/>
        </p:spPr>
      </p:sp>
      <p:sp>
        <p:nvSpPr>
          <p:cNvPr id="15" name="Shape 13"/>
          <p:cNvSpPr/>
          <p:nvPr/>
        </p:nvSpPr>
        <p:spPr>
          <a:xfrm>
            <a:off x="8247888" y="202996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8247888" y="20299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823960" y="201168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Parandalim ndërveprimesh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75320" y="260604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Shmang kombinimet e rrezikshme mes disa medikamenteve.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794760"/>
            <a:ext cx="3566160" cy="1783080"/>
          </a:xfrm>
          <a:prstGeom prst="roundRect">
            <a:avLst>
              <a:gd name="adj" fmla="val 4615"/>
            </a:avLst>
          </a:prstGeom>
          <a:solidFill>
            <a:srgbClr val="EAF6F6"/>
          </a:solidFill>
          <a:ln/>
        </p:spPr>
      </p:sp>
      <p:sp>
        <p:nvSpPr>
          <p:cNvPr id="20" name="Shape 18"/>
          <p:cNvSpPr/>
          <p:nvPr/>
        </p:nvSpPr>
        <p:spPr>
          <a:xfrm>
            <a:off x="749808" y="399592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749808" y="39959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325880" y="397764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Adherencë më e mirë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77240" y="457200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Një recetë e qartë rrit gjasat që pacienti ta ndjekë saktë trajtimin.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297680" y="3794760"/>
            <a:ext cx="3566160" cy="1783080"/>
          </a:xfrm>
          <a:prstGeom prst="roundRect">
            <a:avLst>
              <a:gd name="adj" fmla="val 4615"/>
            </a:avLst>
          </a:prstGeom>
          <a:solidFill>
            <a:srgbClr val="EAF6F6"/>
          </a:solidFill>
          <a:ln/>
        </p:spPr>
      </p:sp>
      <p:sp>
        <p:nvSpPr>
          <p:cNvPr id="25" name="Shape 23"/>
          <p:cNvSpPr/>
          <p:nvPr/>
        </p:nvSpPr>
        <p:spPr>
          <a:xfrm>
            <a:off x="4498848" y="399592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6" name="Text 24"/>
          <p:cNvSpPr/>
          <p:nvPr/>
        </p:nvSpPr>
        <p:spPr>
          <a:xfrm>
            <a:off x="4498848" y="39959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074920" y="397764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 pak gabime mjekësore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526280" y="457200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Redukton zgjedhjet e gabuara, dozat e pasakta dhe udhëzimet e paqarta.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046720" y="3794760"/>
            <a:ext cx="3566160" cy="1783080"/>
          </a:xfrm>
          <a:prstGeom prst="roundRect">
            <a:avLst>
              <a:gd name="adj" fmla="val 4615"/>
            </a:avLst>
          </a:prstGeom>
          <a:solidFill>
            <a:srgbClr val="EAF6F6"/>
          </a:solidFill>
          <a:ln/>
        </p:spPr>
      </p:sp>
      <p:sp>
        <p:nvSpPr>
          <p:cNvPr id="30" name="Shape 28"/>
          <p:cNvSpPr/>
          <p:nvPr/>
        </p:nvSpPr>
        <p:spPr>
          <a:xfrm>
            <a:off x="8247888" y="399592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1" name="Text 29"/>
          <p:cNvSpPr/>
          <p:nvPr/>
        </p:nvSpPr>
        <p:spPr>
          <a:xfrm>
            <a:off x="8247888" y="39959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823960" y="397764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30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 pak shtrime spitalore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275320" y="457200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Trajtimi korrekt shmang komplikacionet që kërkojnë hospitalizim.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152144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7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2077</Words>
  <Application>Microsoft Office PowerPoint</Application>
  <PresentationFormat>Widescreen</PresentationFormat>
  <Paragraphs>387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omi.al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Aida.Keçi; Ela Bebeci</dc:creator>
  <cp:lastModifiedBy>Alba Themeli</cp:lastModifiedBy>
  <cp:revision>4</cp:revision>
  <dcterms:created xsi:type="dcterms:W3CDTF">2026-07-10T18:45:08Z</dcterms:created>
  <dcterms:modified xsi:type="dcterms:W3CDTF">2026-07-11T15:38:05Z</dcterms:modified>
</cp:coreProperties>
</file>