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1421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29984"/>
            <a:ext cx="12188952" cy="128016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097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MODULI I  ·  TRAJNIM PROFESIONAL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Parimet e Kronofarmakologjisë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31520" y="24231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së Suplementeve Ushqimore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749808" y="3794760"/>
            <a:ext cx="3108960" cy="0"/>
          </a:xfrm>
          <a:prstGeom prst="line">
            <a:avLst/>
          </a:prstGeom>
          <a:noFill/>
          <a:ln w="19050">
            <a:solidFill>
              <a:srgbClr val="E3A85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402336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Zbatimi në praktikën mjekësore — si ndikon koha e ditës në thithjen, efektivitetin dhe sigurinë e vitaminave, mineraleve, aminoacideve dhe bimëve </a:t>
            </a: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mjekësore</a:t>
            </a:r>
            <a:r>
              <a:rPr lang="en-US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lnSpc>
                <a:spcPct val="130000"/>
              </a:lnSpc>
              <a:buNone/>
            </a:pPr>
            <a:endParaRPr lang="en-US" b="1" i="1" dirty="0">
              <a:solidFill>
                <a:srgbClr val="D8CDBB"/>
              </a:solidFill>
              <a:latin typeface="Calibri" pitchFamily="34" charset="0"/>
              <a:cs typeface="Calibri" pitchFamily="34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Lektor</a:t>
            </a:r>
            <a:r>
              <a:rPr lang="en-US" b="1" i="1" dirty="0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: Ela </a:t>
            </a:r>
            <a:r>
              <a:rPr lang="en-US" b="1" i="1" dirty="0" err="1">
                <a:solidFill>
                  <a:srgbClr val="D8CDBB"/>
                </a:solidFill>
                <a:latin typeface="Calibri" pitchFamily="34" charset="0"/>
                <a:cs typeface="Calibri" pitchFamily="34" charset="-120"/>
              </a:rPr>
              <a:t>Bebeci</a:t>
            </a:r>
            <a:endParaRPr lang="en-US" b="1" dirty="0"/>
          </a:p>
        </p:txBody>
      </p:sp>
      <p:sp>
        <p:nvSpPr>
          <p:cNvPr id="9" name="Text 7"/>
          <p:cNvSpPr/>
          <p:nvPr/>
        </p:nvSpPr>
        <p:spPr>
          <a:xfrm>
            <a:off x="10607040" y="544068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42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75930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7593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VITAMINAT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Vitaminat sipas orarit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347472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Koha optimale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Arsyeja kryesore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B-kompleks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Aktivizim metabolik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C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+ 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Ndarje dozash, thithje më efikase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/ 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Sinkron me dritën, thithje me yndyrë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Absorbim i shoqëruar me yndyrë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Antioksidim ditor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K / K2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 / mbrëmje e hershme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Metabolizëm i kalciumit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53212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Vitaminat e tretshme në yndyrë (A, D, E, K) përthithen më mirë me vakte yndyrore; vitaminat e tretshme në ujë (kompleksi B, C) tolerohen mirë gjatë ditës.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75930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7593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MINERALET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Mineralet sipas kohës së ditës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6263640" cy="3959352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Minerali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Koha optimale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Arsyeja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Relaksim parasimpatik, cilësi gjumi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Kalcium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 / pasdite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Absorbim i kufizuar — ndaj dozat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Hekur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Përthithje më e mirë me stomak bosh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Zink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/ 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Tolerancë gastrointestinale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/ 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Funksion antioksidant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Aktivitet tiroide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Kalium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Ekuilibër elektrolitik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7086600" y="1828800"/>
            <a:ext cx="4434840" cy="411480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9" name="Text 6"/>
          <p:cNvSpPr/>
          <p:nvPr/>
        </p:nvSpPr>
        <p:spPr>
          <a:xfrm>
            <a:off x="7360920" y="205740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5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MINERALE QË NUK MERREN SË BASHKU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360920" y="26517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Hekur + Kalcium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418320" y="265176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Ulje e përthithjes</a:t>
            </a:r>
            <a:endParaRPr lang="en-US" sz="1100" dirty="0"/>
          </a:p>
        </p:txBody>
      </p:sp>
      <p:sp>
        <p:nvSpPr>
          <p:cNvPr id="7" name="Text 9"/>
          <p:cNvSpPr/>
          <p:nvPr/>
        </p:nvSpPr>
        <p:spPr>
          <a:xfrm>
            <a:off x="7360920" y="3273552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Hekur + Zink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9418320" y="3273552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Konkurrencë intestinale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7360920" y="3895344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Zink + Bakër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9418320" y="3895344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Çrregullim raporti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7360920" y="4517136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Magnez + Hekur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9418320" y="4517136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Absorbim i ulët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7360920" y="51389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Kalium + Diuretikë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9418320" y="5138928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Rrezik hiperkalemie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938528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93852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AMINOACIDET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Aminoacidet sipas orarit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3767328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5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Aminoacidi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Koha optimale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Efekti / Kujdesi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L-tirozinë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Fokus, energji — jo në 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L-karnitinë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Energji metabolike, aktivizuese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BCAA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Rikuperim muskulor — jo para gjumit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Glutaminë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 vakte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Shëndet intestinal, dozë e ndarë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L-teaninë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Pasdite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Qetësim pa përgjumje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Triptofan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Induksion gjumi — jo ditën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Glicinë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 gjumit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Gjumë i thellë, dozë e ulët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89788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Gabim kritik: L-tirozinë + triptofan së bashku → konkurrencë për transportuesin LAT-1 → efektivitet i reduktuar për të dyja.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BIMËT MJEKËSORE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Bimët mjekësore sipas kohës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STIMULUESE / ADAPTOGJENE — MËNGJES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25146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Panax ginseng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14400" y="28803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Energji, përqendrim — rrezik pagjumësie mbrëmje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914400" y="33375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Rhodiola rosea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14400" y="37033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Ulje lodhjeje — rrezik ankthi nëse merret vonë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4160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Eleutherococcus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14400" y="4526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Rezistencë ndaj stresit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914400" y="49834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Lepidium meyenii (Maca)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914400" y="5349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Vitalitet, libido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17920" y="1828800"/>
            <a:ext cx="5349240" cy="411480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19" name="Text 17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5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QETËSUESE — MBRËMJE / PARA GJUMIT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92240" y="25146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Valeriana officinalis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92240" y="28803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30-90 min para gjumit — jo ditën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92240" y="33375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Passiflora incarnata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92240" y="37033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Ankth i lehtë, pagjumësi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92240" y="4160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Melissa officinalis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92240" y="4526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 nervor, pasdite/mbrëmje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492240" y="49834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Humulus lupulus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492240" y="534924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Rrit efektin qetësues të valerianës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58008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58008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 · SINTEZA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Orari ditor i krono-suplementimit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38862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Ora e ditës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Minerale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Aminoacide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Bimë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06:00–10:00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(Mëngjes)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B-kompleks, Vit. 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Hekur, Zink, Jod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L-tirozinë, L-karnitinë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Ginseng, Rhodiola, Ginkgo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12:00–15:00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(Drekë)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A, E, K, C (½)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Kalcium, Selen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BCAA, Glutaminë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Berberinë, Bacopa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16:00–18:00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(Pasdite)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C (dozë e vogël)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L-teaninë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Melissa, Passiflora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20:00–23:00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(Mbrëmje)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B6 (dozë e vogël)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Triptofan, Glicinë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Valeriana, Humulus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Kronofarmakologjia sipas Sistemeve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Trupi si rrjet sistemesh të ndërlidhura, secili me ritme dhe nevoja të veçanta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028139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0281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SISTEMET 1-2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Sistemi Nervor &amp; Sistemi Endokrin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NERVOR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914400" y="2450592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Dopamina/norepinefrina dominojnë në mëngjes; GABA dhe melatonina në mbrëmje.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914400" y="314553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2971800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 — B-kompleks, L-tirozinë: vigjilencë &amp; fokus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14400" y="376732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4" name="Text 12"/>
          <p:cNvSpPr/>
          <p:nvPr/>
        </p:nvSpPr>
        <p:spPr>
          <a:xfrm>
            <a:off x="1188720" y="3593592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Drekë — Omega-3, polifenole: mbrojtje neuronale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14400" y="438912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4215384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Pasdite — L-teaninë, magnez: stabilizim autonom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4400" y="501091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8" name="Text 16"/>
          <p:cNvSpPr/>
          <p:nvPr/>
        </p:nvSpPr>
        <p:spPr>
          <a:xfrm>
            <a:off x="1188720" y="4837176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 — Magnez, glicinë, triptofan: gjumë &amp; rikuperim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17920" y="1828800"/>
            <a:ext cx="5349240" cy="4206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ENDOKRIN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92240" y="2450592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Kortizoli arrin kulmin herët në mëngjes; TSH më i lartë natën; insulina më e ndjeshme ditën.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92240" y="314553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2971800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 — Vit. D, jod, selen, adaptogjenë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492240" y="3767328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5" name="Text 23"/>
          <p:cNvSpPr/>
          <p:nvPr/>
        </p:nvSpPr>
        <p:spPr>
          <a:xfrm>
            <a:off x="6766560" y="3593592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Drekë — Jod, selen, omega-3 (tiroide)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92240" y="4389120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7" name="Text 25"/>
          <p:cNvSpPr/>
          <p:nvPr/>
        </p:nvSpPr>
        <p:spPr>
          <a:xfrm>
            <a:off x="6766560" y="4215384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Pasdite — Magnez: stabilizim hormonal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92240" y="5010912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9" name="Text 27"/>
          <p:cNvSpPr/>
          <p:nvPr/>
        </p:nvSpPr>
        <p:spPr>
          <a:xfrm>
            <a:off x="6766560" y="4837176"/>
            <a:ext cx="45720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 — Magnez, glicinë, melatoninë (kur indikohet)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028139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0281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SISTEMET 3-4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Sistemi Kardiovaskular &amp; Sistemi Metabolik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394960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5394960" cy="7315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5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KARDIOVASKULAR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914400" y="2450592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Presioni i gjakut rritet në orët e para të mëngjesit — "rritja e mëngjesit" shoqëron rrezikun më të lartë kardiovaskular</a:t>
            </a:r>
            <a:r>
              <a:rPr lang="en-US" sz="115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914400" y="328269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2" name="Text 10"/>
          <p:cNvSpPr/>
          <p:nvPr/>
        </p:nvSpPr>
        <p:spPr>
          <a:xfrm>
            <a:off x="1188720" y="3108960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 — CoQ10, B-kompleks: energji miokardiale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14400" y="384962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4" name="Text 12"/>
          <p:cNvSpPr/>
          <p:nvPr/>
        </p:nvSpPr>
        <p:spPr>
          <a:xfrm>
            <a:off x="1188720" y="3675888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Drekë — Omega-3, polifenole: lipide &amp; inflamacion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14400" y="441655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1188720" y="4242816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Pasdite — Magnez: stabilizim hemodinamik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4400" y="498348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8" name="Text 16"/>
          <p:cNvSpPr/>
          <p:nvPr/>
        </p:nvSpPr>
        <p:spPr>
          <a:xfrm>
            <a:off x="1188720" y="4809744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 — Magnez, glicinë: rikuperim autonom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217920" y="1828800"/>
            <a:ext cx="5349240" cy="4206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20" name="Text 18"/>
          <p:cNvSpPr/>
          <p:nvPr/>
        </p:nvSpPr>
        <p:spPr>
          <a:xfrm>
            <a:off x="6492240" y="20574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kern="0" spc="5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METABOLIK &amp; GLICEMIK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492240" y="2450592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Ndjeshmëria ndaj insulinës më e lartë në mëngjes, bie gradualisht — vaktet/suplementet e vona rrisin stresin metabolik.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6492240" y="3282696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3" name="Text 21"/>
          <p:cNvSpPr/>
          <p:nvPr/>
        </p:nvSpPr>
        <p:spPr>
          <a:xfrm>
            <a:off x="6766560" y="3108960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 — Vit. D, L-karnitinë: aktivizim metabolik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6492240" y="3849624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5" name="Text 23"/>
          <p:cNvSpPr/>
          <p:nvPr/>
        </p:nvSpPr>
        <p:spPr>
          <a:xfrm>
            <a:off x="6766560" y="3675888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Drekë — Berberinë, krom, omega-3: kontroll glicemie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492240" y="4416552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7" name="Text 25"/>
          <p:cNvSpPr/>
          <p:nvPr/>
        </p:nvSpPr>
        <p:spPr>
          <a:xfrm>
            <a:off x="6766560" y="4242816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Pasdite — Antioksidantë: stabilizim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92240" y="4983480"/>
            <a:ext cx="146304" cy="27432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9" name="Text 27"/>
          <p:cNvSpPr/>
          <p:nvPr/>
        </p:nvSpPr>
        <p:spPr>
          <a:xfrm>
            <a:off x="6766560" y="4809744"/>
            <a:ext cx="4572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 — Magnez, glicinë: gjumë &amp; rikuperim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SISTEMET 5-6-10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Tretës, Hepatik &amp; Respirator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74520"/>
          <a:ext cx="10881360" cy="224028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Tretës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Enzima, xhenxhefil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Glutaminë, omega-3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Probiotikë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Hepatik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B-kompleks, NAC, kolinë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Silimarinë, kurkuminë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Magnez, glicinë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Respirator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C, 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Omega-3, kuercetinë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 (relaksim bronkial)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4434840"/>
            <a:ext cx="10881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Sekretimi i acidit gastrik dhe i tëmthit ndjekin ritme ditore — suplementet stimuluese të tretjes shmangen në mbrëmje. Mëlçia detoksifikon më intensivisht natën, por përthithja e suplementeve hepatike është më e mirë ditën. Simptomat respiratore (astma, kolla) përkeqësohen natën.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07362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0736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SISTEMET 6-7-8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Imunitar, Muskuloskeletor &amp; Lëkura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74520"/>
          <a:ext cx="10881360" cy="2286000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/ Drekë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Imunitar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C, Zink, Vit. D — mbrojtje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Probiotikë, magnez — rikuperim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Muskuloskeletor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D, B-kompleks; Kalcium/K2 (drekë)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Magnez, glicinë, kolagjen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Lëkura &amp; indet lidhore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C, E, zink, omega-3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Kolagjen, glicinë, magnez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4434840"/>
            <a:ext cx="108813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Imuniteti i lindur mbështetet gjatë ditës; imuniteti adaptiv dhe rregullimi imunitar ndodhin gjatë gjumit. Sinteza e kolagjenit dhe rigjenerimi i lëkurës ndodhin kryesisht natën, nën ndikimin e hormonit të rritjes dhe melatoninës.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042416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04241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PËRMBAJTJA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Pesë temat kryesore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74520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691640" y="2194560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920240" y="187452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Hyrje në kronobiologji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5394960" y="1874520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Ritmet cirkadiane dhe ora biologjike qendrore/periferike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2624328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715768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691640" y="3035808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920240" y="2715768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Barna vs suplemente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5394960" y="2715768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Dallimet dhe faktorët farmakokinetikë sipas kohës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3465576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557016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1691640" y="3877056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20240" y="3557016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Sipas grupeve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5394960" y="3557016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Vitamina, minerale, aminoacide, bimë mjekësore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4306824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398264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23" name="Shape 21"/>
          <p:cNvSpPr/>
          <p:nvPr/>
        </p:nvSpPr>
        <p:spPr>
          <a:xfrm>
            <a:off x="1691640" y="4718304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920240" y="4398264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Sipas sistemeve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5394960" y="4398264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Nervor, endokrin, kardiovaskular, tretës e më shumë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40080" y="5148072"/>
            <a:ext cx="10881360" cy="0"/>
          </a:xfrm>
          <a:prstGeom prst="line">
            <a:avLst/>
          </a:prstGeom>
          <a:noFill/>
          <a:ln w="9525">
            <a:solidFill>
              <a:srgbClr val="D8CDB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5239512"/>
            <a:ext cx="1005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28" name="Shape 26"/>
          <p:cNvSpPr/>
          <p:nvPr/>
        </p:nvSpPr>
        <p:spPr>
          <a:xfrm>
            <a:off x="1691640" y="5559552"/>
            <a:ext cx="0" cy="411480"/>
          </a:xfrm>
          <a:prstGeom prst="line">
            <a:avLst/>
          </a:prstGeom>
          <a:noFill/>
          <a:ln w="12700">
            <a:solidFill>
              <a:srgbClr val="D8CDB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920240" y="5239512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Sëmundje specifike</a:t>
            </a:r>
            <a:endParaRPr lang="en-US" sz="1550" dirty="0"/>
          </a:p>
        </p:txBody>
      </p:sp>
      <p:sp>
        <p:nvSpPr>
          <p:cNvPr id="30" name="Text 28"/>
          <p:cNvSpPr/>
          <p:nvPr/>
        </p:nvSpPr>
        <p:spPr>
          <a:xfrm>
            <a:off x="5394960" y="5239512"/>
            <a:ext cx="6035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Autoimune, obeziteti, COVID i zgjatur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476195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47619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4 · SISTEMET 11-12-13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Urogjenital, Riprodhues &amp; Limfatik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74520"/>
          <a:ext cx="10881360" cy="3200400"/>
        </p:xfrm>
        <a:graphic>
          <a:graphicData uri="http://schemas.openxmlformats.org/drawingml/2006/table">
            <a:tbl>
              <a:tblPr/>
              <a:tblGrid>
                <a:gridCol w="2468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Sistemi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/ Drekë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Mbrëmje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Urogjenital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Cranberry, D-manoza — parandalim UTI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Probiotikë urogjenitalë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Riprodhues (M)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D, Zink, L-karnitinë — testosteron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Magnez, glicinë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Riprodhues (F)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D, folat, jod, Vitex agnus-castus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Melatoninë (rikuperim ovarian)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Limfatik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Bromelainë, vit. C (drenazh)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Magnez, glicinë (pastrim glimfatik)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640080" y="52578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Testosteroni arrin kulmin në mëngjes; kullimi limfatik cerebral rritet gjatë gjumit të thellë (sistemi glimfatik).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Krono-suplementimi në Sëmundje Specifike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492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Sëmundjet autoimune, obeziteti dhe COVID-i i zgjatur — qasje të orientuara në kohë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21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5 · RASTE SPECIFIKE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Krono-suplementimi sipas gjendjes klinike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3538728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40080" y="1828800"/>
            <a:ext cx="3538728" cy="64008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9" name="Text 7"/>
          <p:cNvSpPr/>
          <p:nvPr/>
        </p:nvSpPr>
        <p:spPr>
          <a:xfrm>
            <a:off x="841248" y="2103120"/>
            <a:ext cx="313639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Sëmundjet autoimune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41248" y="2971800"/>
            <a:ext cx="457200" cy="0"/>
          </a:xfrm>
          <a:prstGeom prst="line">
            <a:avLst/>
          </a:prstGeom>
          <a:noFill/>
          <a:ln w="38100">
            <a:solidFill>
              <a:srgbClr val="C1440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320040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Mëngjes: Vit. D, selen, zink (modulim imunitar)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41248" y="448056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Mbrëmje: Magnez, glicinë (rikuperim nokturn)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538728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43400" y="1828800"/>
            <a:ext cx="3538728" cy="64008"/>
          </a:xfrm>
          <a:prstGeom prst="rect">
            <a:avLst/>
          </a:prstGeom>
          <a:solidFill>
            <a:srgbClr val="4C6B5B"/>
          </a:solidFill>
          <a:ln/>
        </p:spPr>
      </p:sp>
      <p:sp>
        <p:nvSpPr>
          <p:cNvPr id="15" name="Text 13"/>
          <p:cNvSpPr/>
          <p:nvPr/>
        </p:nvSpPr>
        <p:spPr>
          <a:xfrm>
            <a:off x="4544568" y="2103120"/>
            <a:ext cx="313639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Obeziteti &amp; sindroma metabolike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544568" y="2971800"/>
            <a:ext cx="457200" cy="0"/>
          </a:xfrm>
          <a:prstGeom prst="line">
            <a:avLst/>
          </a:prstGeom>
          <a:noFill/>
          <a:ln w="38100">
            <a:solidFill>
              <a:srgbClr val="4C6B5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44568" y="320040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Mëngjes: L-karnitinë, B-kompleks (aktivizim)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44568" y="448056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Mbrëmje: Magnez, glicinë (gjumë &amp; hormone)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046720" y="1828800"/>
            <a:ext cx="3538728" cy="4206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46720" y="1828800"/>
            <a:ext cx="3538728" cy="64008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1" name="Text 19"/>
          <p:cNvSpPr/>
          <p:nvPr/>
        </p:nvSpPr>
        <p:spPr>
          <a:xfrm>
            <a:off x="8247888" y="2103120"/>
            <a:ext cx="313639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COVID-i i zgjatur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247888" y="2971800"/>
            <a:ext cx="457200" cy="0"/>
          </a:xfrm>
          <a:prstGeom prst="line">
            <a:avLst/>
          </a:prstGeom>
          <a:noFill/>
          <a:ln w="38100">
            <a:solidFill>
              <a:srgbClr val="E3A85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47888" y="320040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Mëngjes: CoQ10, B12 (energji mitokondriale)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247888" y="4480560"/>
            <a:ext cx="313639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Mbrëmje: Magnez, glicinë, melatoninë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028139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0281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SINTEZA PËRFUNDIMTARE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Tabela përmbledhëse: Organ — Suplement — Orar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783080"/>
          <a:ext cx="10881360" cy="4315968"/>
        </p:xfrm>
        <a:graphic>
          <a:graphicData uri="http://schemas.openxmlformats.org/drawingml/2006/table">
            <a:tbl>
              <a:tblPr/>
              <a:tblGrid>
                <a:gridCol w="3017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891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Sistemi</a:t>
                      </a:r>
                      <a:endParaRPr lang="en-US" sz="11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Suplementet kryesore</a:t>
                      </a:r>
                      <a:endParaRPr lang="en-US" sz="11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8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Ora optimale</a:t>
                      </a:r>
                      <a:endParaRPr lang="en-US" sz="118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Nervor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B-kompleks, magnez, triptofan/melatoninë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→ 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Endokrin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D, jod, selen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Kardiovaskular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Omega-3, CoQ10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Respirator / Imunitar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Vit. C, D, zink, kuercetinë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Tretës / Hepatik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Enzima, silimarinë, NAC, probiotikë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 vakte → 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Metabolik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Berberinë, krom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 vakte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Muskuloskeletor / Lëkurë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Kalcium, D, K2, kolagjen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Drekë → 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46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Urinar / Riprodhues / Limfatik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Cranberry, zink, kurkuminë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Mëngjes → drekë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5029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PËRFUNDIME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31520" y="96012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Koha e administrimit — një faktor terapeutik në vetvete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731520" y="214884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214884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7" name="Text 5"/>
          <p:cNvSpPr/>
          <p:nvPr/>
        </p:nvSpPr>
        <p:spPr>
          <a:xfrm>
            <a:off x="1005840" y="23317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Ritmet biologjike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283464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Trupi funksionon sipas cikleve cirkadiane që ndikojnë thithjen dhe efektivitetin e suplementeve.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0" y="214884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0" y="214884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0" y="23317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Grupimi sipas kohës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75120" y="283464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Stimuluesit në mëngjes, qetësuesit në mbrëmje — parim praktik i përgjithshëm.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31520" y="416052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16052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5" name="Text 13"/>
          <p:cNvSpPr/>
          <p:nvPr/>
        </p:nvSpPr>
        <p:spPr>
          <a:xfrm>
            <a:off x="1005840" y="43434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Sipas sistemeve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05840" y="484632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Çdo sistem i organizmit ka nevoja të ndryshme sipas fazës së ditës.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0" y="4160520"/>
            <a:ext cx="5394960" cy="1737360"/>
          </a:xfrm>
          <a:prstGeom prst="rect">
            <a:avLst/>
          </a:prstGeom>
          <a:ln w="12700">
            <a:solidFill>
              <a:srgbClr val="4A3F3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400800" y="4160520"/>
            <a:ext cx="54864" cy="1737360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19" name="Text 17"/>
          <p:cNvSpPr/>
          <p:nvPr/>
        </p:nvSpPr>
        <p:spPr>
          <a:xfrm>
            <a:off x="6675120" y="43434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3A85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Personalizimi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75120" y="4846320"/>
            <a:ext cx="48463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Kronofarmakologjia mundëson një qasje individuale, bazuar në ritmet e pacientit.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801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729984"/>
            <a:ext cx="12188952" cy="128016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651760"/>
            <a:ext cx="121889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Faleminderit!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914400" y="37947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 vetëm çfarë merrni, por edhe kur e merrni — kronofarmakologjia në shërbim të pacientit.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Hyrje në Kronobiologji dhe Kronofarmakologji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Ritmet biologjike dhe ndikimi i tyre në përdorimin e suplementeve ushqimore</a:t>
            </a:r>
            <a:endParaRPr lang="en-US" sz="16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400861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400861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BAZAT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Ritmet biologjike të trupit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82880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Trupi i njeriut funksionon sipas ritmeve biologjike që kontrollojnë sekretimin hormonal, temperaturën, metabolizmin, gjumin dhe aktivitetin enzimatik. Këto ritme ndikojnë drejtpërdrejt në mënyrën si trupi reagon ndaj barnave dhe suplementeve.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3017520"/>
            <a:ext cx="353872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40080" y="3017520"/>
            <a:ext cx="3538728" cy="64008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0" name="Text 8"/>
          <p:cNvSpPr/>
          <p:nvPr/>
        </p:nvSpPr>
        <p:spPr>
          <a:xfrm>
            <a:off x="841248" y="3218688"/>
            <a:ext cx="3136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Cirkadiane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841248" y="3675888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~24 orë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41248" y="4069080"/>
            <a:ext cx="31363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Cikli gjumë–zgjim, sekretimi i kortizolit dhe melatoninës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43400" y="3017520"/>
            <a:ext cx="353872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43400" y="3017520"/>
            <a:ext cx="3538728" cy="64008"/>
          </a:xfrm>
          <a:prstGeom prst="rect">
            <a:avLst/>
          </a:prstGeom>
          <a:solidFill>
            <a:srgbClr val="4C6B5B"/>
          </a:solidFill>
          <a:ln/>
        </p:spPr>
      </p:sp>
      <p:sp>
        <p:nvSpPr>
          <p:cNvPr id="15" name="Text 13"/>
          <p:cNvSpPr/>
          <p:nvPr/>
        </p:nvSpPr>
        <p:spPr>
          <a:xfrm>
            <a:off x="4544568" y="3218688"/>
            <a:ext cx="3136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Ultracirkadiane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4544568" y="3675888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24 orë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44568" y="4069080"/>
            <a:ext cx="31363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Ritmi i frymëmarrjes, pulsi kardiak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046720" y="3017520"/>
            <a:ext cx="3538728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46720" y="3017520"/>
            <a:ext cx="3538728" cy="64008"/>
          </a:xfrm>
          <a:prstGeom prst="rect">
            <a:avLst/>
          </a:prstGeom>
          <a:solidFill>
            <a:srgbClr val="E3A857"/>
          </a:solidFill>
          <a:ln/>
        </p:spPr>
      </p:sp>
      <p:sp>
        <p:nvSpPr>
          <p:cNvPr id="20" name="Text 18"/>
          <p:cNvSpPr/>
          <p:nvPr/>
        </p:nvSpPr>
        <p:spPr>
          <a:xfrm>
            <a:off x="8247888" y="3218688"/>
            <a:ext cx="31363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Infracirkadiane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8247888" y="3675888"/>
            <a:ext cx="31363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 24 orë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247888" y="4069080"/>
            <a:ext cx="313639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Cikli menstrual, ritmet sezonale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" y="5074920"/>
            <a:ext cx="10881360" cy="96012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5193792"/>
            <a:ext cx="29260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 QENDRORE &amp; PERIFERIKE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3931920" y="5193792"/>
            <a:ext cx="7406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 qendrore ndodhet në bërthamën suprakiazmatike (SCN) të hipotalamusit; orët periferike ndodhen në mëlçi, zorrë, zemër. Drita dhe ushqimi i sinkronizojnë të dyja.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1 · PARIMI THEMELOR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njëjti suplement, efekte të ndryshme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5486400" cy="19202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103120"/>
            <a:ext cx="49377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800" i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“I njëjti suplement ushqimor nuk ka të njëjtin efekt në kohë të ndryshme.”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309360" y="1828800"/>
            <a:ext cx="5257800" cy="1920240"/>
          </a:xfrm>
          <a:prstGeom prst="rect">
            <a:avLst/>
          </a:prstGeom>
          <a:solidFill>
            <a:srgbClr val="211A17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0" y="201168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SHEMBULL KLINIK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583680" y="237744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 B2 në mëngjes → rrezik më i ulët kardiovaskular. Vitaminat B6, C, E dhe folati → efekte më të mira në mbrëmje.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40080" y="402336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00" dirty="0">
                <a:solidFill>
                  <a:srgbClr val="C144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PASOJAT E ORARIT TË GABUAR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4517136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" y="4343400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Pagjumësi dhe cilësi e dobët e gjumit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919472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745736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Lodhje gjatë ditës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40080" y="5321808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5148072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Nervozizëm dhe hiperaktivitet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5724144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0" name="Text 18"/>
          <p:cNvSpPr/>
          <p:nvPr/>
        </p:nvSpPr>
        <p:spPr>
          <a:xfrm>
            <a:off x="914400" y="5550408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Ulje e efektivitetit terapeutik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40080" y="6126480"/>
            <a:ext cx="146304" cy="27432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22" name="Text 20"/>
          <p:cNvSpPr/>
          <p:nvPr/>
        </p:nvSpPr>
        <p:spPr>
          <a:xfrm>
            <a:off x="914400" y="5952744"/>
            <a:ext cx="106070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B21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Keqinterpretim i "tolerancës" së pacientit ndaj suplementit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Barnat vs Suplementet Ushqimore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309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Dallimet konceptuale dhe faktorët farmakokinetikë që ndikohen nga koha e ditës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1669694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166969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KRAHASIM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Kronofarmakologjia e barnave dhe e suplementeve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828800"/>
          <a:ext cx="10881360" cy="283464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1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1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Barnat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Suplementet ushqimore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1A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Baza shkencore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 studiuar gjerësisht (kronoterapia)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Fushë e re, ende në zhvillim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Klasifikimi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Farmakologjik, me rregullore strikte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Klasifikohen zakonisht si ushqim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Shembull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Antihipertensivët jepen në mbrëmje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për të ulur rrezikun kardiovaskular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Melatonina merret në mbrëmje;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vitamina D merret në mëngjes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b="1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Niveli i provave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Studime klinike të konsoliduara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11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Bazuar kryesisht në teori metabolike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CD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 5"/>
          <p:cNvSpPr/>
          <p:nvPr/>
        </p:nvSpPr>
        <p:spPr>
          <a:xfrm>
            <a:off x="640080" y="489204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8A7C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Meqenëse ritmet cirkadiane të organeve nuk janë uniforme, koha optimale mund të ndryshojë për secilin suplement dhe grup popullate — udhëzimet aktuale bazohen kryesisht në fiziologji dhe zakone, jo në prova klinike të plota.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438912"/>
            <a:ext cx="2296973" cy="310896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429768"/>
            <a:ext cx="2296973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kern="0" spc="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2 · FARMAKOKINETIKA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211A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Faktorët që ndryshojnë gjatë ditës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822960" cy="0"/>
          </a:xfrm>
          <a:prstGeom prst="line">
            <a:avLst/>
          </a:prstGeom>
          <a:noFill/>
          <a:ln w="28575">
            <a:solidFill>
              <a:srgbClr val="C1440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40080" y="1828800"/>
            <a:ext cx="353872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1993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22960" y="2487168"/>
            <a:ext cx="3172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 gastrik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22960" y="2907792"/>
            <a:ext cx="317296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Aciditeti rritet gjatë ditës, arrin kulmin natën — ndikon suplementet e ndjeshme ndaj acidit (probiotikë, kapsula enterike).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343400" y="1828800"/>
            <a:ext cx="353872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26280" y="1993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526280" y="2487168"/>
            <a:ext cx="3172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Lëvizshmëria GI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4526280" y="2907792"/>
            <a:ext cx="317296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Zbrazja gastrike më e shpejtë pas mëngjesit; shumica kanë jashtëqitje në mëngjes.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046720" y="1828800"/>
            <a:ext cx="353872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0" y="1993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229600" y="2487168"/>
            <a:ext cx="3172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Sekretimi i tëmthit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29600" y="2907792"/>
            <a:ext cx="317296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Kulmi herët në mëngjes — ndikon përthithjen e yndyrnave dhe vitaminave A, D, E, K.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4114800"/>
            <a:ext cx="353872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4279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22960" y="4773168"/>
            <a:ext cx="3172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Metabolizmi hepatik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22960" y="5193792"/>
            <a:ext cx="317296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Enzimat CYP450 më aktive gjatë ditës, më pak aktive natën.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343400" y="4114800"/>
            <a:ext cx="353872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CDB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26280" y="4279392"/>
            <a:ext cx="1188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4526280" y="4773168"/>
            <a:ext cx="31729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11A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Eliminimi renal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4526280" y="5193792"/>
            <a:ext cx="317296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buNone/>
            </a:pPr>
            <a:r>
              <a:rPr lang="en-US" sz="11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Filtrimi glomerular më i lartë ditën, ulet natën.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211A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0"/>
            <a:ext cx="4690872" cy="6858000"/>
          </a:xfrm>
          <a:prstGeom prst="rect">
            <a:avLst/>
          </a:prstGeom>
          <a:solidFill>
            <a:srgbClr val="C1440E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54964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32688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0412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88136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658600" y="0"/>
            <a:ext cx="2011680" cy="2011680"/>
          </a:xfrm>
          <a:prstGeom prst="line">
            <a:avLst/>
          </a:prstGeom>
          <a:noFill/>
          <a:ln w="12700">
            <a:solidFill>
              <a:srgbClr val="E3A857">
                <a:alpha val="4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822960"/>
            <a:ext cx="2743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0" b="1" dirty="0">
                <a:solidFill>
                  <a:srgbClr val="C144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1000" dirty="0"/>
          </a:p>
        </p:txBody>
      </p:sp>
      <p:sp>
        <p:nvSpPr>
          <p:cNvPr id="10" name="Shape 8"/>
          <p:cNvSpPr/>
          <p:nvPr/>
        </p:nvSpPr>
        <p:spPr>
          <a:xfrm>
            <a:off x="731520" y="2743200"/>
            <a:ext cx="1188720" cy="0"/>
          </a:xfrm>
          <a:prstGeom prst="line">
            <a:avLst/>
          </a:prstGeom>
          <a:noFill/>
          <a:ln w="31750">
            <a:solidFill>
              <a:srgbClr val="E3A85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880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E3A8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31520" y="3291840"/>
            <a:ext cx="6492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Kronofarmakologjia sipas Grupeve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731520" y="4709160"/>
            <a:ext cx="6766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D8CDB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Vitamina, minerale, aminoacide dhe bimë mjekësore — koha optimale e administrimit</a:t>
            </a:r>
            <a:endParaRPr lang="en-US" sz="1400" b="1" dirty="0"/>
          </a:p>
        </p:txBody>
      </p:sp>
      <p:sp>
        <p:nvSpPr>
          <p:cNvPr id="14" name="Text 12"/>
          <p:cNvSpPr/>
          <p:nvPr/>
        </p:nvSpPr>
        <p:spPr>
          <a:xfrm>
            <a:off x="11475720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A7C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1908</Words>
  <Application>Microsoft Office PowerPoint</Application>
  <PresentationFormat>Widescreen</PresentationFormat>
  <Paragraphs>424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Ela Bebeci</dc:creator>
  <cp:lastModifiedBy>Alba Themeli</cp:lastModifiedBy>
  <cp:revision>2</cp:revision>
  <dcterms:created xsi:type="dcterms:W3CDTF">2026-07-11T16:25:15Z</dcterms:created>
  <dcterms:modified xsi:type="dcterms:W3CDTF">2026-07-11T16:56:40Z</dcterms:modified>
</cp:coreProperties>
</file>