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5176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801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29984"/>
            <a:ext cx="12188952" cy="128016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097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MODULI II  ·  TRAJNIM PROFESIONAL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Parimet</a:t>
            </a: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 </a:t>
            </a:r>
            <a:r>
              <a:rPr lang="en-US" sz="34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Kronofarmakologjisë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24231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 err="1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së</a:t>
            </a:r>
            <a:r>
              <a:rPr lang="en-US" sz="3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3400" b="1" dirty="0" err="1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Suplementeve</a:t>
            </a:r>
            <a:r>
              <a:rPr lang="en-US" sz="3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3400" b="1" dirty="0" err="1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Ushqimore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749808" y="3794760"/>
            <a:ext cx="3108960" cy="0"/>
          </a:xfrm>
          <a:prstGeom prst="line">
            <a:avLst/>
          </a:prstGeom>
          <a:noFill/>
          <a:ln w="19050">
            <a:solidFill>
              <a:srgbClr val="E3A85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2336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Ndërveprimet e vitaminave, mineraleve dhe bimëve mjekësore me barnat, integrimi në udhëzimet klinike dhe roli i mjekut, farmacistit, infermierit e </a:t>
            </a:r>
            <a:r>
              <a:rPr lang="en-US" b="1" i="1" dirty="0" err="1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dentistit</a:t>
            </a:r>
            <a:r>
              <a:rPr lang="en-US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>
              <a:lnSpc>
                <a:spcPct val="130000"/>
              </a:lnSpc>
              <a:buNone/>
            </a:pPr>
            <a:endParaRPr lang="en-US" b="1" i="1" dirty="0">
              <a:solidFill>
                <a:srgbClr val="D8CDBB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b="1" i="1" dirty="0" err="1">
                <a:solidFill>
                  <a:srgbClr val="D8CDBB"/>
                </a:solidFill>
                <a:latin typeface="Calibri" pitchFamily="34" charset="0"/>
                <a:cs typeface="Calibri" pitchFamily="34" charset="-120"/>
              </a:rPr>
              <a:t>Lektor</a:t>
            </a:r>
            <a:r>
              <a:rPr lang="en-US" b="1" i="1" dirty="0">
                <a:solidFill>
                  <a:srgbClr val="D8CDBB"/>
                </a:solidFill>
                <a:latin typeface="Calibri" pitchFamily="34" charset="0"/>
                <a:cs typeface="Calibri" pitchFamily="34" charset="-120"/>
              </a:rPr>
              <a:t>: Ela </a:t>
            </a:r>
            <a:r>
              <a:rPr lang="en-US" b="1" i="1" dirty="0" err="1">
                <a:solidFill>
                  <a:srgbClr val="D8CDBB"/>
                </a:solidFill>
                <a:latin typeface="Calibri" pitchFamily="34" charset="0"/>
                <a:cs typeface="Calibri" pitchFamily="34" charset="-120"/>
              </a:rPr>
              <a:t>Bebeci</a:t>
            </a:r>
            <a:endParaRPr lang="en-US" b="1" dirty="0"/>
          </a:p>
        </p:txBody>
      </p:sp>
      <p:sp>
        <p:nvSpPr>
          <p:cNvPr id="9" name="Text 7"/>
          <p:cNvSpPr/>
          <p:nvPr/>
        </p:nvSpPr>
        <p:spPr>
          <a:xfrm>
            <a:off x="10607040" y="544068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4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580083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58008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GINSENG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Ginseng (Panax): hipoglicemia dhe stimulimi nervor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83080"/>
          <a:ext cx="10881360" cy="365760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Klasa e barnave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Shembuj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Rreziku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Antidiabetikë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Insulinë, metforminë, sulfonilurea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Hipoglicemi — rrezik më i lartë në mbrëmje/natë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Antikoagulantë/antiagregantë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Warfarin, aspirinë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INR i paqëndrueshëm, gjakderdhje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Stimulues/simpatomimetikë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Kafeinë, pseudoefedrinë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Takikardi, ankth, hipertension, pagjumësi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Antidepresantë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SSRI/SNRI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Agjitacion, rrezik hipomanie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Antihipertensivë/antiaritmikë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Beta-bllokues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Presion dhe ritëm kardiak i paqëndrueshëm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557784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Rekomandim praktik: merret vetëm në mëngjes; shmang tek diabetikët në mbrëmje, pacientët me ankth/aritmi ose përpara operacioneve</a:t>
            </a:r>
            <a:r>
              <a:rPr lang="en-US" sz="120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745029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74502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HYPERICUM PERFORATUM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Lulebasani: induktori më i rrezikshëm enzimatik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78308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Hypericum rrit shprehjen e CYP3A4 dhe P-glikoproteinës, duke ulur nivelet plazmatike të shumë barnave — efekt sistemik që zhvillohet gjatë ditëve/javëve dhe NUK zgjidhet me ndarje orare, ndryshe nga mineralet.</a:t>
            </a:r>
            <a:endParaRPr lang="en-US" sz="135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2697480"/>
          <a:ext cx="10881360" cy="3383280"/>
        </p:xfrm>
        <a:graphic>
          <a:graphicData uri="http://schemas.openxmlformats.org/drawingml/2006/table">
            <a:tbl>
              <a:tblPr/>
              <a:tblGrid>
                <a:gridCol w="301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2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Klasa e barnave</a:t>
                      </a:r>
                      <a:endParaRPr lang="en-US" sz="112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2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Shembuj</a:t>
                      </a:r>
                      <a:endParaRPr lang="en-US" sz="112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2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Rreziku</a:t>
                      </a:r>
                      <a:endParaRPr lang="en-US" sz="112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Kontraceptivë oralë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Etinilestradiol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Dështim kontraceptiv, shtatzëni e padëshiruar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Antikoagulantë (VKA &amp; DOAC)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Warfarin, apixaban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Ulje e efektit — rrezik trombozë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Antiretroviralë (HIV)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Ritonavir, efavirenz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Dështim virologjik, rezistencë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Imunosupresantë (transplant)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Ciklosporinë, takrolimus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Refuzim organi — KUNDËRINDIKUAR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Antiepileptikë / Onkologjikë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Karbamazepinë, imatinib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Rritje krizash / dështim trajtimi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 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117750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11775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CURCUMA LONGA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Kurkuma: anti-inflamatore, por jo pa rrezik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83080"/>
          <a:ext cx="10881360" cy="3090672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Klasa e barnave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Shembuj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Rreziku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Antikoagulantë/antiagregantë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Warfarin, aspirinë, klopidogrel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Rrit rrezikun e gjakderdhjes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Antidiabetikë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Metforminë, insulinë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Hipoglicemi — më e mundshme në mbrëmje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Barna hepatotoksike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Doza të larta paracetamoli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Rritje e stresit hepatik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Gurë në tëmth / kolestazë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Stimulon sekretimin biliar → kolikë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50292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Marrja në mëngjes/drekë me ushqim tenton të jetë më e tolerueshme; mbrëmja rrit rrezikun e dispepsisë dhe hipoglicemisë.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580083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58008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SINTEZA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Katër bimët, katër profile rreziku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828800"/>
            <a:ext cx="73152" cy="192024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01168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Ginkgo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14400" y="25603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Profili: Trombocite / mikroqarkullim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914400" y="306324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Rrezik më i lartë në mëngjes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09360" y="182880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309360" y="1828800"/>
            <a:ext cx="73152" cy="1920240"/>
          </a:xfrm>
          <a:prstGeom prst="rect">
            <a:avLst/>
          </a:prstGeom>
          <a:solidFill>
            <a:srgbClr val="4C6B5B"/>
          </a:solidFill>
          <a:ln/>
        </p:spPr>
      </p:sp>
      <p:sp>
        <p:nvSpPr>
          <p:cNvPr id="14" name="Text 12"/>
          <p:cNvSpPr/>
          <p:nvPr/>
        </p:nvSpPr>
        <p:spPr>
          <a:xfrm>
            <a:off x="6583680" y="201168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Ginseng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583680" y="25603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Profili: Nervor autonom / glukozë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83680" y="306324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Rrezik më i lartë në mbrëmje/natë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40080" y="397764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3977640"/>
            <a:ext cx="73152" cy="1920240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9" name="Text 17"/>
          <p:cNvSpPr/>
          <p:nvPr/>
        </p:nvSpPr>
        <p:spPr>
          <a:xfrm>
            <a:off x="914400" y="41605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Kurkuma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914400" y="470916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Profili: Koagulim / biliare / glicemi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914400" y="521208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Rrezik më i lartë në mbrëmje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309360" y="397764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977640"/>
            <a:ext cx="73152" cy="192024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24" name="Text 22"/>
          <p:cNvSpPr/>
          <p:nvPr/>
        </p:nvSpPr>
        <p:spPr>
          <a:xfrm>
            <a:off x="6583680" y="41605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Hypericum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6583680" y="470916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Profili: Induktor enzimatik sistemik (CYP3A4)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6583680" y="521208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Efekt i vazhdueshëm — koha nuk e zgjidh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745029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74502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VLERËSIMI I SIGURISË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Skemë praktike 5-hapëshe për profesionistët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548640" cy="54864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8288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371600" y="1810512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Identifiko barnat kritike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800600" y="1810512"/>
            <a:ext cx="6720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Antikoagulantë, antidiabetikë, antiepileptikë, antidepresantë, imunosupresantë, kontraceptivë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0080" y="2606040"/>
            <a:ext cx="10881360" cy="0"/>
          </a:xfrm>
          <a:prstGeom prst="line">
            <a:avLst/>
          </a:prstGeom>
          <a:noFill/>
          <a:ln w="6350">
            <a:solidFill>
              <a:srgbClr val="D8CDB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724912"/>
            <a:ext cx="548640" cy="54864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272491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371600" y="2706624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Identifiko bimën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800600" y="2706624"/>
            <a:ext cx="6720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 merr hollues gjaku?" "A ka diabet/ankth?" "A merr ilaç kronik çdo ditë?"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3502152"/>
            <a:ext cx="10881360" cy="0"/>
          </a:xfrm>
          <a:prstGeom prst="line">
            <a:avLst/>
          </a:prstGeom>
          <a:noFill/>
          <a:ln w="6350">
            <a:solidFill>
              <a:srgbClr val="D8CDB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621024"/>
            <a:ext cx="548640" cy="54864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36210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371600" y="3602736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Vendos për sigurinë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800600" y="3602736"/>
            <a:ext cx="6720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Sipas kombinimit bar–bimë, vendos nëse lejohet, kërkon kujdes, ose kundërindikohet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40080" y="4398264"/>
            <a:ext cx="10881360" cy="0"/>
          </a:xfrm>
          <a:prstGeom prst="line">
            <a:avLst/>
          </a:prstGeom>
          <a:noFill/>
          <a:ln w="6350">
            <a:solidFill>
              <a:srgbClr val="D8CDB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0080" y="4517136"/>
            <a:ext cx="548640" cy="54864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" y="451713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371600" y="4498848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Cakto orën biologjike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4800600" y="4498848"/>
            <a:ext cx="6720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Ginkgo/Ginseng → mëngjes; Kurkuma → me ushqim; Hypericum → kundërindikim, jo çështje ore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40080" y="5294376"/>
            <a:ext cx="10881360" cy="0"/>
          </a:xfrm>
          <a:prstGeom prst="line">
            <a:avLst/>
          </a:prstGeom>
          <a:noFill/>
          <a:ln w="6350">
            <a:solidFill>
              <a:srgbClr val="D8CDB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40080" y="5413248"/>
            <a:ext cx="548640" cy="54864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28" name="Text 26"/>
          <p:cNvSpPr/>
          <p:nvPr/>
        </p:nvSpPr>
        <p:spPr>
          <a:xfrm>
            <a:off x="640080" y="541324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1371600" y="5394960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Paralajmëro pacientin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4800600" y="5394960"/>
            <a:ext cx="6720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Gjakderdhje, palpitacione, hipoglicemi, pagjumësi → ndërprit dhe kontakto mjekun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40080" y="63093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Parimi kryesor: “Bimë + kohë + ilaçe = siguri ose rrezik.”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690872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0412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88136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6586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822960"/>
            <a:ext cx="2743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1000" dirty="0"/>
          </a:p>
        </p:txBody>
      </p:sp>
      <p:sp>
        <p:nvSpPr>
          <p:cNvPr id="10" name="Shape 8"/>
          <p:cNvSpPr/>
          <p:nvPr/>
        </p:nvSpPr>
        <p:spPr>
          <a:xfrm>
            <a:off x="731520" y="2743200"/>
            <a:ext cx="118872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Integrimi Klinik i Kronofarmakologjisë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31520" y="4709160"/>
            <a:ext cx="6309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Udhëzimet klinike, protokollet farmaceutike dhe praktika e përditshme</a:t>
            </a:r>
            <a:endParaRPr lang="en-US" sz="1400" b="1" dirty="0"/>
          </a:p>
        </p:txBody>
      </p:sp>
      <p:sp>
        <p:nvSpPr>
          <p:cNvPr id="14" name="Text 1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476195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47619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 · UDHËZIMET KLINIKE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Nga teoria në protokolle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78308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Shumica e udhëzimeve zyrtare fokusohen te zgjedhja e barit dhe doza, ndërsa koha optimale e administrimit mbetet e nënvlerësuar — edhe pse ritmet cirkadiane ndikojnë ndjeshëm në përgjigjen terapeutike.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834640"/>
            <a:ext cx="539496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0175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NË UDHËZIMET KLINIKE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914400" y="355701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1" name="Text 9"/>
          <p:cNvSpPr/>
          <p:nvPr/>
        </p:nvSpPr>
        <p:spPr>
          <a:xfrm>
            <a:off x="1188720" y="3383280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Rekomandime specifike sipas ritmeve cirkadiane (presion, lipide)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914400" y="4123944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3" name="Text 11"/>
          <p:cNvSpPr/>
          <p:nvPr/>
        </p:nvSpPr>
        <p:spPr>
          <a:xfrm>
            <a:off x="1188720" y="3950208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Dimensioni kohor në algoritmet terapeutike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914400" y="4690872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5" name="Text 13"/>
          <p:cNvSpPr/>
          <p:nvPr/>
        </p:nvSpPr>
        <p:spPr>
          <a:xfrm>
            <a:off x="1188720" y="4517136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Sfida: mungesë standardizimi dhe prova të kufizuara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217920" y="2834640"/>
            <a:ext cx="5349240" cy="3200400"/>
          </a:xfrm>
          <a:prstGeom prst="rect">
            <a:avLst/>
          </a:prstGeom>
          <a:solidFill>
            <a:srgbClr val="211A17"/>
          </a:solidFill>
          <a:ln/>
        </p:spPr>
      </p:sp>
      <p:sp>
        <p:nvSpPr>
          <p:cNvPr id="17" name="Text 15"/>
          <p:cNvSpPr/>
          <p:nvPr/>
        </p:nvSpPr>
        <p:spPr>
          <a:xfrm>
            <a:off x="6492240" y="30175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ROLI I FARMACISTIT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92240" y="3557016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9" name="Text 17"/>
          <p:cNvSpPr/>
          <p:nvPr/>
        </p:nvSpPr>
        <p:spPr>
          <a:xfrm>
            <a:off x="6766560" y="3383280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Këshillon kohën optimale gjatë shpërndarjes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492240" y="4123944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1" name="Text 19"/>
          <p:cNvSpPr/>
          <p:nvPr/>
        </p:nvSpPr>
        <p:spPr>
          <a:xfrm>
            <a:off x="6766560" y="3950208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Korrigjon receta pa orar të specifikuar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492240" y="4690872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3" name="Text 21"/>
          <p:cNvSpPr/>
          <p:nvPr/>
        </p:nvSpPr>
        <p:spPr>
          <a:xfrm>
            <a:off x="6766560" y="4517136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Kërkon trajnim të specializuar shtesë në kronobiologji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655418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65541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 · SHEMBUJ &amp; PËRFITIME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Zbatimi praktik dhe përfitimet klinike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83080"/>
          <a:ext cx="10881360" cy="2103120"/>
        </p:xfrm>
        <a:graphic>
          <a:graphicData uri="http://schemas.openxmlformats.org/drawingml/2006/table">
            <a:tbl>
              <a:tblPr/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4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Terapia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Koha e rekomanduar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Baza fiziologjike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Statina (gjysmëjetë e shkurtër)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Mbrëmje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Sinteza e kolesterolit më aktive natën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Antihipertensivë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Sipas preferencës / mbrëmje (jo-dipper)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Rritja e presionit në orët e mëngjesit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Glukokortikoide (p.sh. prednizoloni)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Imiton ritmin natyror të kortizolit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41605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PËRFITIMET E INTEGRIMIT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40080" y="465429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0" name="Text 7"/>
          <p:cNvSpPr/>
          <p:nvPr/>
        </p:nvSpPr>
        <p:spPr>
          <a:xfrm>
            <a:off x="914400" y="4480560"/>
            <a:ext cx="10607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Efikasitet më i lartë terapeutik dhe më pak efekte anësore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40080" y="5056632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2" name="Text 9"/>
          <p:cNvSpPr/>
          <p:nvPr/>
        </p:nvSpPr>
        <p:spPr>
          <a:xfrm>
            <a:off x="914400" y="4882896"/>
            <a:ext cx="10607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Përmirësim i respektimit të trajtimit nga pacienti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40080" y="5458968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4" name="Text 11"/>
          <p:cNvSpPr/>
          <p:nvPr/>
        </p:nvSpPr>
        <p:spPr>
          <a:xfrm>
            <a:off x="914400" y="5285232"/>
            <a:ext cx="10607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Ulje e kostove shëndetësore përmes më pak ndërlikimeve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640080" y="5861304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6" name="Text 13"/>
          <p:cNvSpPr/>
          <p:nvPr/>
        </p:nvSpPr>
        <p:spPr>
          <a:xfrm>
            <a:off x="914400" y="5687568"/>
            <a:ext cx="10607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 drejt mjekësisë së personalizuar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690872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0412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88136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6586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822960"/>
            <a:ext cx="2743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1000" dirty="0"/>
          </a:p>
        </p:txBody>
      </p:sp>
      <p:sp>
        <p:nvSpPr>
          <p:cNvPr id="10" name="Shape 8"/>
          <p:cNvSpPr/>
          <p:nvPr/>
        </p:nvSpPr>
        <p:spPr>
          <a:xfrm>
            <a:off x="731520" y="2743200"/>
            <a:ext cx="118872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Sfidat e Zbatimit në Praktikën Klinike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31520" y="4709160"/>
            <a:ext cx="6309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Pengesat shkencore, profesionale dhe organizative për integrimin real</a:t>
            </a:r>
            <a:endParaRPr lang="en-US" sz="1400" b="1" dirty="0"/>
          </a:p>
        </p:txBody>
      </p:sp>
      <p:sp>
        <p:nvSpPr>
          <p:cNvPr id="14" name="Text 1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476195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47619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 · PENGESAT KRYESORE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Katër sfida kryesore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993392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68680" y="2487168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 klinike të kufizuara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68680" y="292608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Studime me mostra të vogla, metodologji heterogjene — vështirë të formulohen rekomandime universale.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309360" y="182880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37960" y="1993392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537960" y="2487168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Mungesa e trajnimit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537960" y="292608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Kronobiologjia përfshihet pak në kurrikulat universitare të mjekësisë, farmacisë, infermierisë.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0080" y="397764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8680" y="4142232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68680" y="4636008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Ndryshime institucionale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68680" y="507492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Sistemet e recetave dhe protokollet spitalore nuk janë ndërtuar për të përfshirë kohën e dozimit.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309360" y="397764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37960" y="4142232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537960" y="4636008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Ndryshueshmëri individuale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537960" y="507492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Mosha, puna me turne, zakonet e gjumit e bëjnë të vështirë standardizimin e rekomandimeve.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042416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0424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PËRMBAJTJA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Pesë temat kryesore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87452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691640" y="2194560"/>
            <a:ext cx="0" cy="411480"/>
          </a:xfrm>
          <a:prstGeom prst="line">
            <a:avLst/>
          </a:prstGeom>
          <a:noFill/>
          <a:ln w="12700">
            <a:solidFill>
              <a:srgbClr val="D8CDB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920240" y="1874520"/>
            <a:ext cx="3566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Ndërveprimet me suplemente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577840" y="1874520"/>
            <a:ext cx="5852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Vitamina dhe minerale në kontekstin e kronofarmakologjisë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40080" y="2624328"/>
            <a:ext cx="10881360" cy="0"/>
          </a:xfrm>
          <a:prstGeom prst="line">
            <a:avLst/>
          </a:prstGeom>
          <a:noFill/>
          <a:ln w="9525">
            <a:solidFill>
              <a:srgbClr val="D8CDB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715768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691640" y="3035808"/>
            <a:ext cx="0" cy="411480"/>
          </a:xfrm>
          <a:prstGeom prst="line">
            <a:avLst/>
          </a:prstGeom>
          <a:noFill/>
          <a:ln w="12700">
            <a:solidFill>
              <a:srgbClr val="D8CDB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920240" y="2715768"/>
            <a:ext cx="3566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Ndërveprimet me bimë mjekësore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577840" y="2715768"/>
            <a:ext cx="5852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Ginkgo, Ginseng, Hypericum, Kurkuma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3465576"/>
            <a:ext cx="10881360" cy="0"/>
          </a:xfrm>
          <a:prstGeom prst="line">
            <a:avLst/>
          </a:prstGeom>
          <a:noFill/>
          <a:ln w="9525">
            <a:solidFill>
              <a:srgbClr val="D8CDB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557016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1691640" y="3877056"/>
            <a:ext cx="0" cy="411480"/>
          </a:xfrm>
          <a:prstGeom prst="line">
            <a:avLst/>
          </a:prstGeom>
          <a:noFill/>
          <a:ln w="12700">
            <a:solidFill>
              <a:srgbClr val="D8CDB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920240" y="3557016"/>
            <a:ext cx="3566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Integrimi klinik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577840" y="3557016"/>
            <a:ext cx="5852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Udhëzime, protokolle farmaceutike, praktika e përditshme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40080" y="4306824"/>
            <a:ext cx="10881360" cy="0"/>
          </a:xfrm>
          <a:prstGeom prst="line">
            <a:avLst/>
          </a:prstGeom>
          <a:noFill/>
          <a:ln w="9525">
            <a:solidFill>
              <a:srgbClr val="D8CDB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398264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400" dirty="0"/>
          </a:p>
        </p:txBody>
      </p:sp>
      <p:sp>
        <p:nvSpPr>
          <p:cNvPr id="23" name="Shape 21"/>
          <p:cNvSpPr/>
          <p:nvPr/>
        </p:nvSpPr>
        <p:spPr>
          <a:xfrm>
            <a:off x="1691640" y="4718304"/>
            <a:ext cx="0" cy="411480"/>
          </a:xfrm>
          <a:prstGeom prst="line">
            <a:avLst/>
          </a:prstGeom>
          <a:noFill/>
          <a:ln w="12700">
            <a:solidFill>
              <a:srgbClr val="D8CDB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920240" y="4398264"/>
            <a:ext cx="3566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Sfidat e zbatimit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577840" y="4398264"/>
            <a:ext cx="5852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 klinike, trajnim, ndryshime institucionale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0080" y="5148072"/>
            <a:ext cx="10881360" cy="0"/>
          </a:xfrm>
          <a:prstGeom prst="line">
            <a:avLst/>
          </a:prstGeom>
          <a:noFill/>
          <a:ln w="9525">
            <a:solidFill>
              <a:srgbClr val="D8CDB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" y="5239512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400" dirty="0"/>
          </a:p>
        </p:txBody>
      </p:sp>
      <p:sp>
        <p:nvSpPr>
          <p:cNvPr id="28" name="Shape 26"/>
          <p:cNvSpPr/>
          <p:nvPr/>
        </p:nvSpPr>
        <p:spPr>
          <a:xfrm>
            <a:off x="1691640" y="5559552"/>
            <a:ext cx="0" cy="411480"/>
          </a:xfrm>
          <a:prstGeom prst="line">
            <a:avLst/>
          </a:prstGeom>
          <a:noFill/>
          <a:ln w="12700">
            <a:solidFill>
              <a:srgbClr val="D8CDB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920240" y="5239512"/>
            <a:ext cx="3566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Roli i profesionistëve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577840" y="5239512"/>
            <a:ext cx="5852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Mjeku, farmacisti, infermieri, dentisti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938528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9385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 · REKOMANDIME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Rekomandime për vendimmarrësit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200253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1828800"/>
            <a:ext cx="10607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Zhvillim i politikave dhe udhëzimeve kombëtare që integrojnë dimensionin kohor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" y="2569464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2395728"/>
            <a:ext cx="10607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Investime në kërkim shkencor dhe trajnim profesional të vazhdueshëm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40080" y="3136392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2" name="Text 10"/>
          <p:cNvSpPr/>
          <p:nvPr/>
        </p:nvSpPr>
        <p:spPr>
          <a:xfrm>
            <a:off x="914400" y="2962656"/>
            <a:ext cx="10607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Përditësim i kurrikulave universitare (mjekësi, farmaci, infermieri)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40080" y="3703320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" y="3529584"/>
            <a:ext cx="10607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Sisteme elektronike recetash me rekomandime automatike për kohën e dozimit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40080" y="4270248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096512"/>
            <a:ext cx="10607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Bashkëpunim ndërdisiplinor mes shoqatave profesionale dhe akademike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40080" y="5029200"/>
            <a:ext cx="108813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5029200"/>
            <a:ext cx="103327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“Trajtimi i duhur, për pacientin e duhur, në kohën e duhur.”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690872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0412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88136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6586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822960"/>
            <a:ext cx="2743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1000" dirty="0"/>
          </a:p>
        </p:txBody>
      </p:sp>
      <p:sp>
        <p:nvSpPr>
          <p:cNvPr id="10" name="Shape 8"/>
          <p:cNvSpPr/>
          <p:nvPr/>
        </p:nvSpPr>
        <p:spPr>
          <a:xfrm>
            <a:off x="731520" y="2743200"/>
            <a:ext cx="118872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5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Roli i Profesionistëve të Shëndetit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31520" y="4709160"/>
            <a:ext cx="6309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Mjeku, farmacisti, infermieri dhe dentisti në zbatimin e kronofarmakologjisë</a:t>
            </a:r>
            <a:endParaRPr lang="en-US" sz="1400" b="1" dirty="0"/>
          </a:p>
        </p:txBody>
      </p:sp>
      <p:sp>
        <p:nvSpPr>
          <p:cNvPr id="14" name="Text 1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938528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9385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5 · ROLI KLINIK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Mjeku &amp; Farmacisti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5394960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828800"/>
            <a:ext cx="5394960" cy="7315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MJEKU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" y="259689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1" name="Text 9"/>
          <p:cNvSpPr/>
          <p:nvPr/>
        </p:nvSpPr>
        <p:spPr>
          <a:xfrm>
            <a:off x="1188720" y="2423160"/>
            <a:ext cx="4572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Vlerëson ritmet hormonale dhe ciklin gjumë-zgjim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914400" y="3127248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3" name="Text 11"/>
          <p:cNvSpPr/>
          <p:nvPr/>
        </p:nvSpPr>
        <p:spPr>
          <a:xfrm>
            <a:off x="1188720" y="2953512"/>
            <a:ext cx="4572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Përshtat kohën e administrimit sipas provave klinike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914400" y="3657600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5" name="Text 13"/>
          <p:cNvSpPr/>
          <p:nvPr/>
        </p:nvSpPr>
        <p:spPr>
          <a:xfrm>
            <a:off x="1188720" y="3483864"/>
            <a:ext cx="4572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Specifikon orarin në recetë (p.sh. "merret në 22:00")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914400" y="4187952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7" name="Text 15"/>
          <p:cNvSpPr/>
          <p:nvPr/>
        </p:nvSpPr>
        <p:spPr>
          <a:xfrm>
            <a:off x="1188720" y="4014216"/>
            <a:ext cx="4572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Edukon pacientin për higjienën e gjumit dhe stilin e jetës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914400" y="4718304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9" name="Text 17"/>
          <p:cNvSpPr/>
          <p:nvPr/>
        </p:nvSpPr>
        <p:spPr>
          <a:xfrm>
            <a:off x="1188720" y="4544568"/>
            <a:ext cx="4572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Koordinon ekipin multidisiplinar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217920" y="1828800"/>
            <a:ext cx="5349240" cy="4206240"/>
          </a:xfrm>
          <a:prstGeom prst="rect">
            <a:avLst/>
          </a:prstGeom>
          <a:solidFill>
            <a:srgbClr val="211A17"/>
          </a:solidFill>
          <a:ln/>
        </p:spPr>
      </p:sp>
      <p:sp>
        <p:nvSpPr>
          <p:cNvPr id="21" name="Text 19"/>
          <p:cNvSpPr/>
          <p:nvPr/>
        </p:nvSpPr>
        <p:spPr>
          <a:xfrm>
            <a:off x="649224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FARMACISTI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92240" y="2596896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3" name="Text 21"/>
          <p:cNvSpPr/>
          <p:nvPr/>
        </p:nvSpPr>
        <p:spPr>
          <a:xfrm>
            <a:off x="6766560" y="2423160"/>
            <a:ext cx="4572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Kontakti i fundit me pacientin para administrimit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492240" y="3127248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5" name="Text 23"/>
          <p:cNvSpPr/>
          <p:nvPr/>
        </p:nvSpPr>
        <p:spPr>
          <a:xfrm>
            <a:off x="6766560" y="2953512"/>
            <a:ext cx="4572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Këshillon kohën optimale sipas vakteve dhe gjumit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92240" y="3657600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7" name="Text 25"/>
          <p:cNvSpPr/>
          <p:nvPr/>
        </p:nvSpPr>
        <p:spPr>
          <a:xfrm>
            <a:off x="6766560" y="3483864"/>
            <a:ext cx="4572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Korrigjon recetat pa orar të specifikuar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492240" y="4187952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9" name="Text 27"/>
          <p:cNvSpPr/>
          <p:nvPr/>
        </p:nvSpPr>
        <p:spPr>
          <a:xfrm>
            <a:off x="6766560" y="4014216"/>
            <a:ext cx="4572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Përdor etiketa, alarme dhe organizatorë dozash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6492240" y="4718304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31" name="Text 29"/>
          <p:cNvSpPr/>
          <p:nvPr/>
        </p:nvSpPr>
        <p:spPr>
          <a:xfrm>
            <a:off x="6766560" y="4544568"/>
            <a:ext cx="4572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 këshillues — pa kompetencë të pavarur për të përshkruar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938528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9385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5 · ROLI KLINIK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Infermieri &amp; Dentisti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5394960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828800"/>
            <a:ext cx="5394960" cy="7315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INFERMIERI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" y="259689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1" name="Text 9"/>
          <p:cNvSpPr/>
          <p:nvPr/>
        </p:nvSpPr>
        <p:spPr>
          <a:xfrm>
            <a:off x="1188720" y="242316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Monitoron dhe dokumenton ritmet biologjike të pacientit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914400" y="314553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3" name="Text 11"/>
          <p:cNvSpPr/>
          <p:nvPr/>
        </p:nvSpPr>
        <p:spPr>
          <a:xfrm>
            <a:off x="1188720" y="297180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Administron ilaçet në kohën e saktë biologjike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914400" y="369417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5" name="Text 13"/>
          <p:cNvSpPr/>
          <p:nvPr/>
        </p:nvSpPr>
        <p:spPr>
          <a:xfrm>
            <a:off x="1188720" y="352044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Vëzhgon dhe raporton përgjigjen ndaj ndryshimeve orare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914400" y="424281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7" name="Text 15"/>
          <p:cNvSpPr/>
          <p:nvPr/>
        </p:nvSpPr>
        <p:spPr>
          <a:xfrm>
            <a:off x="1188720" y="40690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Promovon rutinë të rregullt të gjumit dhe aktivitetit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217920" y="1828800"/>
            <a:ext cx="5349240" cy="4206240"/>
          </a:xfrm>
          <a:prstGeom prst="rect">
            <a:avLst/>
          </a:prstGeom>
          <a:solidFill>
            <a:srgbClr val="211A17"/>
          </a:solidFill>
          <a:ln/>
        </p:spPr>
      </p:sp>
      <p:sp>
        <p:nvSpPr>
          <p:cNvPr id="19" name="Text 17"/>
          <p:cNvSpPr/>
          <p:nvPr/>
        </p:nvSpPr>
        <p:spPr>
          <a:xfrm>
            <a:off x="649224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DENTISTI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492240" y="2596896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1" name="Text 19"/>
          <p:cNvSpPr/>
          <p:nvPr/>
        </p:nvSpPr>
        <p:spPr>
          <a:xfrm>
            <a:off x="6766560" y="242316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Planifikon analgjezikët sipas ritmit të dhimbjes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492240" y="3145536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3" name="Text 21"/>
          <p:cNvSpPr/>
          <p:nvPr/>
        </p:nvSpPr>
        <p:spPr>
          <a:xfrm>
            <a:off x="6766560" y="297180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Cakton procedurat në kohën me ndjeshmëri më të ulët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492240" y="3694176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5" name="Text 23"/>
          <p:cNvSpPr/>
          <p:nvPr/>
        </p:nvSpPr>
        <p:spPr>
          <a:xfrm>
            <a:off x="6766560" y="352044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Këshillon higjienën orale në mbrëmje (pështymë e reduktuar)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92240" y="4242816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7" name="Text 25"/>
          <p:cNvSpPr/>
          <p:nvPr/>
        </p:nvSpPr>
        <p:spPr>
          <a:xfrm>
            <a:off x="6766560" y="40690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Rekomandon kortikosteroide orale në mëngjes (ritmi i kortizolit)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580083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58008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5 · SINTEZA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Bashkëpunimi ndërdisiplinor dhe edukimi i pacientit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78308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Mjeku, farmacisti, infermieri dhe dentisti nuk funksionojnë si hallka të izoluara, por si një ekip i integruar që harmonizon trajtimin me ritmet biologjike të pacientit.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429000" y="3337560"/>
            <a:ext cx="1554480" cy="1554480"/>
          </a:xfrm>
          <a:prstGeom prst="ellipse">
            <a:avLst/>
          </a:prstGeom>
          <a:solidFill>
            <a:srgbClr val="211A17"/>
          </a:solidFill>
          <a:ln/>
        </p:spPr>
      </p:sp>
      <p:sp>
        <p:nvSpPr>
          <p:cNvPr id="9" name="Text 7"/>
          <p:cNvSpPr/>
          <p:nvPr/>
        </p:nvSpPr>
        <p:spPr>
          <a:xfrm>
            <a:off x="3429000" y="3931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PACIENTI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206240" y="2514600"/>
            <a:ext cx="9144" cy="1600200"/>
          </a:xfrm>
          <a:prstGeom prst="line">
            <a:avLst/>
          </a:prstGeom>
          <a:noFill/>
          <a:ln w="19050">
            <a:solidFill>
              <a:srgbClr val="D8CDB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0" y="4114800"/>
            <a:ext cx="1600200" cy="9144"/>
          </a:xfrm>
          <a:prstGeom prst="line">
            <a:avLst/>
          </a:prstGeom>
          <a:noFill/>
          <a:ln w="19050">
            <a:solidFill>
              <a:srgbClr val="D8CDB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206240" y="4114800"/>
            <a:ext cx="9144" cy="1600200"/>
          </a:xfrm>
          <a:prstGeom prst="line">
            <a:avLst/>
          </a:prstGeom>
          <a:noFill/>
          <a:ln w="19050">
            <a:solidFill>
              <a:srgbClr val="D8CDB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606040" y="4114800"/>
            <a:ext cx="1600200" cy="9144"/>
          </a:xfrm>
          <a:prstGeom prst="line">
            <a:avLst/>
          </a:prstGeom>
          <a:noFill/>
          <a:ln w="19050">
            <a:solidFill>
              <a:srgbClr val="D8CD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1965960"/>
            <a:ext cx="1097280" cy="1097280"/>
          </a:xfrm>
          <a:prstGeom prst="ellipse">
            <a:avLst/>
          </a:prstGeom>
          <a:solidFill>
            <a:srgbClr val="C1440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0" y="196596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Mjeku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257800" y="3566160"/>
            <a:ext cx="1097280" cy="1097280"/>
          </a:xfrm>
          <a:prstGeom prst="ellipse">
            <a:avLst/>
          </a:prstGeom>
          <a:solidFill>
            <a:srgbClr val="4C6B5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257800" y="356616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Farmacisti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657600" y="5166360"/>
            <a:ext cx="1097280" cy="1097280"/>
          </a:xfrm>
          <a:prstGeom prst="ellipse">
            <a:avLst/>
          </a:prstGeom>
          <a:solidFill>
            <a:srgbClr val="E3A857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57600" y="516636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Infermieri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2057400" y="3566160"/>
            <a:ext cx="1097280" cy="1097280"/>
          </a:xfrm>
          <a:prstGeom prst="ellipse">
            <a:avLst/>
          </a:prstGeom>
          <a:solidFill>
            <a:srgbClr val="C1440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057400" y="356616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Dentisti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858000" y="2651760"/>
            <a:ext cx="46634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132320" y="288036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EDUKIMI I PACIENTIT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132320" y="341985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25" name="Text 23"/>
          <p:cNvSpPr/>
          <p:nvPr/>
        </p:nvSpPr>
        <p:spPr>
          <a:xfrm>
            <a:off x="7406640" y="3246120"/>
            <a:ext cx="3931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Shpjegimi i arsyes pas orarit të terapisë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7132320" y="4041648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27" name="Text 25"/>
          <p:cNvSpPr/>
          <p:nvPr/>
        </p:nvSpPr>
        <p:spPr>
          <a:xfrm>
            <a:off x="7406640" y="3867912"/>
            <a:ext cx="3931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Përdorim i ditarëve të terapisë/simptomave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7132320" y="4663440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29" name="Text 27"/>
          <p:cNvSpPr/>
          <p:nvPr/>
        </p:nvSpPr>
        <p:spPr>
          <a:xfrm>
            <a:off x="7406640" y="4489704"/>
            <a:ext cx="3931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Rekomandim i alarmeve dhe organizatorëve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7132320" y="5285232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1" name="Text 29"/>
          <p:cNvSpPr/>
          <p:nvPr/>
        </p:nvSpPr>
        <p:spPr>
          <a:xfrm>
            <a:off x="7406640" y="5111496"/>
            <a:ext cx="3931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Ndjekje e vazhdueshme dhe rregullim i planit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801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5029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PËRFUNDIME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96012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Koha si komponent terapeutik i barabartë me dozën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731520" y="2148840"/>
            <a:ext cx="5394960" cy="1737360"/>
          </a:xfrm>
          <a:prstGeom prst="rect">
            <a:avLst/>
          </a:prstGeom>
          <a:ln w="12700">
            <a:solidFill>
              <a:srgbClr val="4A3F3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2148840"/>
            <a:ext cx="54864" cy="1737360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7" name="Text 5"/>
          <p:cNvSpPr/>
          <p:nvPr/>
        </p:nvSpPr>
        <p:spPr>
          <a:xfrm>
            <a:off x="1005840" y="23317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A8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Ndërveprimet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05840" y="283464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Vitaminat, mineralet dhe bimët mjekësore mund të rrisin ose ulin efektin e barnave kritike.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0" y="2148840"/>
            <a:ext cx="5394960" cy="1737360"/>
          </a:xfrm>
          <a:prstGeom prst="rect">
            <a:avLst/>
          </a:prstGeom>
          <a:ln w="12700">
            <a:solidFill>
              <a:srgbClr val="4A3F3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0" y="2148840"/>
            <a:ext cx="54864" cy="1737360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1" name="Text 9"/>
          <p:cNvSpPr/>
          <p:nvPr/>
        </p:nvSpPr>
        <p:spPr>
          <a:xfrm>
            <a:off x="6675120" y="23317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A8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Rreziku më i lartë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75120" y="283464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Hypericum (induksion sistemik) dhe Ginkgo (rrezik hemorragjik) kërkojnë vëmendje të veçantë.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31520" y="4160520"/>
            <a:ext cx="5394960" cy="1737360"/>
          </a:xfrm>
          <a:prstGeom prst="rect">
            <a:avLst/>
          </a:prstGeom>
          <a:ln w="12700">
            <a:solidFill>
              <a:srgbClr val="4A3F3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1520" y="4160520"/>
            <a:ext cx="54864" cy="1737360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5" name="Text 13"/>
          <p:cNvSpPr/>
          <p:nvPr/>
        </p:nvSpPr>
        <p:spPr>
          <a:xfrm>
            <a:off x="1005840" y="434340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A8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Integrimi klinik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05840" y="484632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Udhëzimet duhet të përfshijnë kohën e dozimit, jo vetëm barin dhe dozën.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0" y="4160520"/>
            <a:ext cx="5394960" cy="1737360"/>
          </a:xfrm>
          <a:prstGeom prst="rect">
            <a:avLst/>
          </a:prstGeom>
          <a:ln w="12700">
            <a:solidFill>
              <a:srgbClr val="4A3F3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0" y="4160520"/>
            <a:ext cx="54864" cy="1737360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9" name="Text 17"/>
          <p:cNvSpPr/>
          <p:nvPr/>
        </p:nvSpPr>
        <p:spPr>
          <a:xfrm>
            <a:off x="6675120" y="434340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A8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Ekipi multidisiplinar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675120" y="484632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Mjeku, farmacisti, infermieri dhe dentisti bashkëpunojnë për siguri maksimale.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801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29984"/>
            <a:ext cx="12188952" cy="128016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4" name="Text 2"/>
          <p:cNvSpPr/>
          <p:nvPr/>
        </p:nvSpPr>
        <p:spPr>
          <a:xfrm>
            <a:off x="0" y="2651760"/>
            <a:ext cx="1218895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Faleminderit!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914400" y="379476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Trajtimi i duhur, për pacientin e duhur, në kohën e duhur.</a:t>
            </a:r>
            <a:endParaRPr lang="en-US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690872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0412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88136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6586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822960"/>
            <a:ext cx="2743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1000" dirty="0"/>
          </a:p>
        </p:txBody>
      </p:sp>
      <p:sp>
        <p:nvSpPr>
          <p:cNvPr id="10" name="Shape 8"/>
          <p:cNvSpPr/>
          <p:nvPr/>
        </p:nvSpPr>
        <p:spPr>
          <a:xfrm>
            <a:off x="731520" y="2743200"/>
            <a:ext cx="118872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Ndërveprimet Suplemente – Barna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31520" y="4709160"/>
            <a:ext cx="6309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Vitaminat dhe mineralet si aspekt thelbësor i kronofarmakologjisë</a:t>
            </a:r>
            <a:endParaRPr lang="en-US" sz="1400" b="1" dirty="0"/>
          </a:p>
        </p:txBody>
      </p:sp>
      <p:sp>
        <p:nvSpPr>
          <p:cNvPr id="14" name="Text 1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759306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75930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VITAMINAT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Vitaminat dhe ndërveprimet kryesore me barnat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83080"/>
          <a:ext cx="10881360" cy="4288536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6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Vitamina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Bari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Efekti kryesor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B6 (piridoksinë)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Levodopa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Ul efektin antiparkinsonian (rrit dekarboksilimin periferik)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B9/B12 (folat)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Metotreksat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Ul efektin antikanceroz/imunosupresiv në doza të larta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B3 (niacinë)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Statina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Rrit rrezikun e miopatisë/rabdomiolizës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Digoksinë, tiazide, kortikosteroide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Hiperkalcemi, rrezik aritmish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 (K1/K2)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Varfarinë, acenokumarol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Ul efektin antikoagulant, luhatje INR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Antikoagulantë/antitrombocitarë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Rrit rrezikun e gjakderdhjes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Aspirinë, antikoagulantë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Ndikon pH gastrik dhe metabolizmin e hekurit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Tetraciklina, retinoide farmaceutike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Rrezik i hipertensionit intrakranial, hepatotoksicitet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296973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29697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SHEMBUJ KLINIKË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Dy ndërveprime me rëndësi klinike kritike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5394960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828800"/>
            <a:ext cx="5394960" cy="7315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50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VITAMINA B6 + LEVODOPA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914400" y="246888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B6 rrit dekarboksilimin periferik të levodopës në dopaminë, duke zvogëluar sasinë që arrin në tru. Efekti është më i theksuar kur të dyja merren në mëngjes, kur aktiviteti enzimatik hepatik është më i lartë.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14400" y="411480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Menaxhim: kombinim me karbidopa (frenues periferik); kujdes me suplementet e B6.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217920" y="1828800"/>
            <a:ext cx="5349240" cy="4206240"/>
          </a:xfrm>
          <a:prstGeom prst="rect">
            <a:avLst/>
          </a:prstGeom>
          <a:solidFill>
            <a:srgbClr val="211A17"/>
          </a:solidFill>
          <a:ln/>
        </p:spPr>
      </p:sp>
      <p:sp>
        <p:nvSpPr>
          <p:cNvPr id="13" name="Text 11"/>
          <p:cNvSpPr/>
          <p:nvPr/>
        </p:nvSpPr>
        <p:spPr>
          <a:xfrm>
            <a:off x="649224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5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VITAMINA K + VARFARINA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492240" y="246888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Metabolizmi hepatik i vitaminës K ndjek ritme cirkadiane — më aktiv gjatë ditës. Marrja e vitaminës K në mbrëmje, kur rigjenerimi hepatik është më i ngadaltë, mund të rrisë relativisht aktivitetin prokoagulant dhe rrezikun e trombozës.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92240" y="434340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Menaxhim: marrje e qëndrueshme e vitaminës K gjatë fazës aktive të ditës për të reduktuar luhatjet e INR.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759306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75930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MINERALET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Mineralet dhe ndërveprimet me barnat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83080"/>
          <a:ext cx="10881360" cy="3108960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6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Minerali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Barnat e prekura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Mekanizmi / Efekti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Magnez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Tetraciklina, fluorokinolone, bisfosfonate, levotiroksinë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Kelacion në zorrë → ulje e biodisponueshmërisë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Kalcium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Tetraciklina, fluorokinolone, levotiroksinë, hekur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Kompleksim/kelacion; ndryshim i pH gastrik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Zink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Tetraciklina, fluorokinolone, penicilaminë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Kelacion; ulje e përthithjes së antibiotikut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Hekur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Levotiroksinë, tetraciklina, fluorokinolone, PPI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Kompleks i patretshëm; ndikohet nga hepcidina (ritëm ditor)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50292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Parim praktik i përgjithshëm: ndarje kohore prej disa orësh midis mineraleve dhe barnave të ndjeshme (antibiotikë kelatues, levotiroksinë, bisfosfonate) — problemi kryesor është kontakti i drejtpërdrejtë në zorrë, jo ora e ditës.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296973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29697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RASTI I HEKURIT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Hekuri: koha është po aq e rëndësishme sa doza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82880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Nivelet e hepcidinës — hormoni kyç që rregullon thithjen e hekurit — janë më të ulëta në mëngjes dhe rriten gjatë ditës, duke sugjeruar që thithja e hekurit është më efikase në orët e mëngjesit.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3017520"/>
          </a:xfrm>
          <a:prstGeom prst="rect">
            <a:avLst/>
          </a:prstGeom>
          <a:solidFill>
            <a:srgbClr val="211A17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31089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NË PRAKTIKËN KLINIKE — HEKURI: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" y="3685032"/>
            <a:ext cx="164592" cy="16459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1" name="Text 9"/>
          <p:cNvSpPr/>
          <p:nvPr/>
        </p:nvSpPr>
        <p:spPr>
          <a:xfrm>
            <a:off x="1234440" y="35661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Duhet të merret në mëngjes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914400" y="4251960"/>
            <a:ext cx="164592" cy="16459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3" name="Text 11"/>
          <p:cNvSpPr/>
          <p:nvPr/>
        </p:nvSpPr>
        <p:spPr>
          <a:xfrm>
            <a:off x="1234440" y="4133088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 vitaminë C (rrit përthithjen)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914400" y="4818888"/>
            <a:ext cx="164592" cy="16459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5" name="Text 13"/>
          <p:cNvSpPr/>
          <p:nvPr/>
        </p:nvSpPr>
        <p:spPr>
          <a:xfrm>
            <a:off x="1234440" y="4700016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 kalcium, pa magnez, pa çaj/kafe (ulin përthithjen)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914400" y="5385816"/>
            <a:ext cx="164592" cy="16459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7" name="Text 15"/>
          <p:cNvSpPr/>
          <p:nvPr/>
        </p:nvSpPr>
        <p:spPr>
          <a:xfrm>
            <a:off x="1234440" y="5266944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4 orë larg antibiotikëve dhe levotiroksinës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690872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0412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88136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6586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822960"/>
            <a:ext cx="2743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1000" dirty="0"/>
          </a:p>
        </p:txBody>
      </p:sp>
      <p:sp>
        <p:nvSpPr>
          <p:cNvPr id="10" name="Shape 8"/>
          <p:cNvSpPr/>
          <p:nvPr/>
        </p:nvSpPr>
        <p:spPr>
          <a:xfrm>
            <a:off x="731520" y="2743200"/>
            <a:ext cx="118872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Ndërveprimet Bimë Mjekësore – Barna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31520" y="4709160"/>
            <a:ext cx="6309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Ginkgo, Ginseng, Hypericum dhe Kurkuma — profile rreziku dhe kronobiologjia</a:t>
            </a:r>
            <a:endParaRPr lang="en-US" sz="1400" b="1" dirty="0"/>
          </a:p>
        </p:txBody>
      </p:sp>
      <p:sp>
        <p:nvSpPr>
          <p:cNvPr id="14" name="Text 1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117750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11775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GINKGO BILOBA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Ginkgo biloba: rreziku hemorragjik dhe konvulsiv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83080"/>
          <a:ext cx="10881360" cy="3090672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Klasa e barnave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Shembuj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Rreziku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Antikoagulantë/antiagregantë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Warfarin, aspirinë, klopidogrel, apixaban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Hemorragji — më e lartë në mëngjes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Antiepileptikë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Valproat, karbamazepinë, fenitoinë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Ulje e pragut të krizave — më e lartë natën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Antidepresantë (SSRI/SNRI/MAOI)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Sertralinë, venlafaksinë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Rrezik sindromi serotoninergjik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Barna të metabolizuara nga CYP450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Omeprazol, statina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Ndryshim i nivelit të barit — më i fortë në mëngjes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512064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Përfundim klinik: shmang tek pacientët me antikoagulantë; ndalo para operacionit; shmang te epileptikët; kujdes me antidepresantët.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1932</Words>
  <Application>Microsoft Office PowerPoint</Application>
  <PresentationFormat>Widescreen</PresentationFormat>
  <Paragraphs>370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Ela Bebeci</dc:creator>
  <cp:lastModifiedBy>Alba Themeli</cp:lastModifiedBy>
  <cp:revision>2</cp:revision>
  <dcterms:created xsi:type="dcterms:W3CDTF">2026-07-11T16:50:43Z</dcterms:created>
  <dcterms:modified xsi:type="dcterms:W3CDTF">2026-07-11T17:01:25Z</dcterms:modified>
</cp:coreProperties>
</file>