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88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7414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23047"/>
        </a:solidFill>
        <a:effectLst/>
      </p:bgPr>
    </p:bg>
    <p:spTree>
      <p:nvGrpSpPr>
        <p:cNvPr id="1" name=""/>
        <p:cNvGrpSpPr/>
        <p:nvPr/>
      </p:nvGrpSpPr>
      <p:grpSpPr>
        <a:xfrm>
          <a:off x="0" y="0"/>
          <a:ext cx="0" cy="0"/>
          <a:chOff x="0" y="0"/>
          <a:chExt cx="0" cy="0"/>
        </a:xfrm>
      </p:grpSpPr>
      <p:sp>
        <p:nvSpPr>
          <p:cNvPr id="2" name="Shape 0"/>
          <p:cNvSpPr/>
          <p:nvPr/>
        </p:nvSpPr>
        <p:spPr>
          <a:xfrm>
            <a:off x="8961120" y="-2011680"/>
            <a:ext cx="5486400" cy="5486400"/>
          </a:xfrm>
          <a:prstGeom prst="ellipse">
            <a:avLst/>
          </a:prstGeom>
          <a:solidFill>
            <a:srgbClr val="028090"/>
          </a:solidFill>
          <a:ln/>
        </p:spPr>
      </p:sp>
      <p:sp>
        <p:nvSpPr>
          <p:cNvPr id="3" name="Shape 1"/>
          <p:cNvSpPr/>
          <p:nvPr/>
        </p:nvSpPr>
        <p:spPr>
          <a:xfrm>
            <a:off x="10607040" y="3291840"/>
            <a:ext cx="3657600" cy="3657600"/>
          </a:xfrm>
          <a:prstGeom prst="ellipse">
            <a:avLst/>
          </a:prstGeom>
          <a:solidFill>
            <a:srgbClr val="00A896"/>
          </a:solidFill>
          <a:ln/>
        </p:spPr>
      </p:sp>
      <p:sp>
        <p:nvSpPr>
          <p:cNvPr id="4" name="Text 2"/>
          <p:cNvSpPr/>
          <p:nvPr/>
        </p:nvSpPr>
        <p:spPr>
          <a:xfrm>
            <a:off x="731520" y="1371600"/>
            <a:ext cx="5486400" cy="457200"/>
          </a:xfrm>
          <a:prstGeom prst="rect">
            <a:avLst/>
          </a:prstGeom>
          <a:noFill/>
          <a:ln/>
        </p:spPr>
        <p:txBody>
          <a:bodyPr wrap="square" rtlCol="0" anchor="ctr"/>
          <a:lstStyle/>
          <a:p>
            <a:pPr marL="0" indent="0">
              <a:buNone/>
            </a:pPr>
            <a:r>
              <a:rPr lang="en-US" sz="1600" b="1" kern="0" spc="300" dirty="0">
                <a:solidFill>
                  <a:srgbClr val="02C39A"/>
                </a:solidFill>
                <a:latin typeface="Calibri" pitchFamily="34" charset="0"/>
                <a:ea typeface="Calibri" pitchFamily="34" charset="-122"/>
                <a:cs typeface="Calibri" pitchFamily="34" charset="-120"/>
              </a:rPr>
              <a:t>MODULI II</a:t>
            </a:r>
            <a:endParaRPr lang="en-US" sz="1600" dirty="0"/>
          </a:p>
        </p:txBody>
      </p:sp>
      <p:sp>
        <p:nvSpPr>
          <p:cNvPr id="5" name="Text 3"/>
          <p:cNvSpPr/>
          <p:nvPr/>
        </p:nvSpPr>
        <p:spPr>
          <a:xfrm>
            <a:off x="731520" y="1828800"/>
            <a:ext cx="8686800" cy="1828800"/>
          </a:xfrm>
          <a:prstGeom prst="rect">
            <a:avLst/>
          </a:prstGeom>
          <a:noFill/>
          <a:ln/>
        </p:spPr>
        <p:txBody>
          <a:bodyPr wrap="square"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Siguria e pacientit në përdorimin e barnave</a:t>
            </a:r>
            <a:endParaRPr lang="en-US" sz="4000" dirty="0"/>
          </a:p>
        </p:txBody>
      </p:sp>
      <p:sp>
        <p:nvSpPr>
          <p:cNvPr id="6" name="Text 4"/>
          <p:cNvSpPr/>
          <p:nvPr/>
        </p:nvSpPr>
        <p:spPr>
          <a:xfrm>
            <a:off x="731520" y="3703320"/>
            <a:ext cx="7863840" cy="914400"/>
          </a:xfrm>
          <a:prstGeom prst="rect">
            <a:avLst/>
          </a:prstGeom>
          <a:noFill/>
          <a:ln/>
        </p:spPr>
        <p:txBody>
          <a:bodyPr wrap="square" rtlCol="0" anchor="ctr"/>
          <a:lstStyle/>
          <a:p>
            <a:pPr marL="0" indent="0">
              <a:buNone/>
            </a:pPr>
            <a:r>
              <a:rPr lang="en-US" sz="1600" i="1" dirty="0">
                <a:solidFill>
                  <a:srgbClr val="F4F9F9"/>
                </a:solidFill>
                <a:latin typeface="Calibri" pitchFamily="34" charset="0"/>
                <a:ea typeface="Calibri" pitchFamily="34" charset="-122"/>
                <a:cs typeface="Calibri" pitchFamily="34" charset="-120"/>
              </a:rPr>
              <a:t>Përgjegjësia multidisiplinare e stafit mjekësor, nga përshkrimi i recetës deri te administrimi i terapisë</a:t>
            </a:r>
            <a:endParaRPr lang="en-US" sz="1600" dirty="0"/>
          </a:p>
        </p:txBody>
      </p:sp>
      <p:sp>
        <p:nvSpPr>
          <p:cNvPr id="7" name="Shape 5"/>
          <p:cNvSpPr/>
          <p:nvPr/>
        </p:nvSpPr>
        <p:spPr>
          <a:xfrm>
            <a:off x="731520" y="4892040"/>
            <a:ext cx="2011680" cy="0"/>
          </a:xfrm>
          <a:prstGeom prst="line">
            <a:avLst/>
          </a:prstGeom>
          <a:noFill/>
          <a:ln w="25400">
            <a:solidFill>
              <a:srgbClr val="02C39A"/>
            </a:solidFill>
            <a:prstDash val="solid"/>
          </a:ln>
        </p:spPr>
      </p:sp>
      <p:sp>
        <p:nvSpPr>
          <p:cNvPr id="8" name="Text 6"/>
          <p:cNvSpPr/>
          <p:nvPr/>
        </p:nvSpPr>
        <p:spPr>
          <a:xfrm>
            <a:off x="731520" y="5074919"/>
            <a:ext cx="7315200" cy="1007827"/>
          </a:xfrm>
          <a:prstGeom prst="rect">
            <a:avLst/>
          </a:prstGeom>
          <a:noFill/>
          <a:ln/>
        </p:spPr>
        <p:txBody>
          <a:bodyPr wrap="square" rtlCol="0" anchor="ctr"/>
          <a:lstStyle/>
          <a:p>
            <a:pPr marL="0" indent="0">
              <a:buNone/>
            </a:pPr>
            <a:r>
              <a:rPr lang="en-US" sz="1600" dirty="0">
                <a:solidFill>
                  <a:srgbClr val="00A896"/>
                </a:solidFill>
                <a:latin typeface="Calibri" pitchFamily="34" charset="0"/>
                <a:ea typeface="Calibri" pitchFamily="34" charset="-122"/>
                <a:cs typeface="Calibri" pitchFamily="34" charset="-120"/>
              </a:rPr>
              <a:t>Trajnim profesional  •  </a:t>
            </a:r>
            <a:r>
              <a:rPr lang="en-US" sz="1600" dirty="0" err="1">
                <a:solidFill>
                  <a:srgbClr val="00A896"/>
                </a:solidFill>
                <a:latin typeface="Calibri" pitchFamily="34" charset="0"/>
                <a:ea typeface="Calibri" pitchFamily="34" charset="-122"/>
                <a:cs typeface="Calibri" pitchFamily="34" charset="-120"/>
              </a:rPr>
              <a:t>Kujdesi</a:t>
            </a:r>
            <a:r>
              <a:rPr lang="en-US" sz="1600" dirty="0">
                <a:solidFill>
                  <a:srgbClr val="00A896"/>
                </a:solidFill>
                <a:latin typeface="Calibri" pitchFamily="34" charset="0"/>
                <a:ea typeface="Calibri" pitchFamily="34" charset="-122"/>
                <a:cs typeface="Calibri" pitchFamily="34" charset="-120"/>
              </a:rPr>
              <a:t> </a:t>
            </a:r>
            <a:r>
              <a:rPr lang="en-US" sz="1600" dirty="0" err="1">
                <a:solidFill>
                  <a:srgbClr val="00A896"/>
                </a:solidFill>
                <a:latin typeface="Calibri" pitchFamily="34" charset="0"/>
                <a:ea typeface="Calibri" pitchFamily="34" charset="-122"/>
                <a:cs typeface="Calibri" pitchFamily="34" charset="-120"/>
              </a:rPr>
              <a:t>shëndetësor</a:t>
            </a:r>
            <a:endParaRPr lang="en-US" sz="1600" dirty="0">
              <a:solidFill>
                <a:srgbClr val="00A896"/>
              </a:solidFill>
              <a:latin typeface="Calibri" pitchFamily="34" charset="0"/>
              <a:ea typeface="Calibri" pitchFamily="34" charset="-122"/>
              <a:cs typeface="Calibri" pitchFamily="34" charset="-120"/>
            </a:endParaRPr>
          </a:p>
          <a:p>
            <a:pPr marL="0" indent="0">
              <a:buNone/>
            </a:pPr>
            <a:r>
              <a:rPr lang="en-US" sz="2800" dirty="0" err="1">
                <a:solidFill>
                  <a:srgbClr val="00A896"/>
                </a:solidFill>
                <a:latin typeface="Calibri" pitchFamily="34" charset="0"/>
                <a:ea typeface="Calibri" pitchFamily="34" charset="-122"/>
                <a:cs typeface="Calibri" pitchFamily="34" charset="-120"/>
              </a:rPr>
              <a:t>Lektor</a:t>
            </a:r>
            <a:r>
              <a:rPr lang="en-US" sz="2800" dirty="0">
                <a:solidFill>
                  <a:srgbClr val="00A896"/>
                </a:solidFill>
                <a:latin typeface="Calibri" pitchFamily="34" charset="0"/>
                <a:ea typeface="Calibri" pitchFamily="34" charset="-122"/>
                <a:cs typeface="Calibri" pitchFamily="34" charset="-120"/>
              </a:rPr>
              <a:t> : Aida </a:t>
            </a:r>
            <a:r>
              <a:rPr lang="en-US" sz="2800" dirty="0" err="1">
                <a:solidFill>
                  <a:srgbClr val="00A896"/>
                </a:solidFill>
                <a:latin typeface="Calibri" pitchFamily="34" charset="0"/>
                <a:ea typeface="Calibri" pitchFamily="34" charset="-122"/>
                <a:cs typeface="Calibri" pitchFamily="34" charset="-120"/>
              </a:rPr>
              <a:t>Keci</a:t>
            </a:r>
            <a:r>
              <a:rPr lang="en-US" sz="2800" dirty="0">
                <a:solidFill>
                  <a:srgbClr val="00A896"/>
                </a:solidFill>
                <a:latin typeface="Calibri" pitchFamily="34" charset="0"/>
                <a:ea typeface="Calibri" pitchFamily="34" charset="-122"/>
                <a:cs typeface="Calibri" pitchFamily="34" charset="-120"/>
              </a:rPr>
              <a:t> &amp; Ela </a:t>
            </a:r>
            <a:r>
              <a:rPr lang="en-US" sz="2800" dirty="0" err="1">
                <a:solidFill>
                  <a:srgbClr val="00A896"/>
                </a:solidFill>
                <a:latin typeface="Calibri" pitchFamily="34" charset="0"/>
                <a:ea typeface="Calibri" pitchFamily="34" charset="-122"/>
                <a:cs typeface="Calibri" pitchFamily="34" charset="-120"/>
              </a:rPr>
              <a:t>Bebeci</a:t>
            </a:r>
            <a:endParaRPr lang="en-US" sz="2800" dirty="0">
              <a:solidFill>
                <a:srgbClr val="00A896"/>
              </a:solidFill>
              <a:latin typeface="Calibri" pitchFamily="34" charset="0"/>
              <a:ea typeface="Calibri" pitchFamily="34" charset="-122"/>
              <a:cs typeface="Calibri" pitchFamily="34" charset="-120"/>
            </a:endParaRPr>
          </a:p>
          <a:p>
            <a:pPr marL="0" indent="0">
              <a:buNone/>
            </a:pPr>
            <a:endParaRPr lang="en-US" sz="2800" dirty="0">
              <a:solidFill>
                <a:srgbClr val="00A896"/>
              </a:solidFill>
              <a:latin typeface="Calibri" pitchFamily="34" charset="0"/>
              <a:cs typeface="Calibri" pitchFamily="34" charset="-120"/>
            </a:endParaRPr>
          </a:p>
          <a:p>
            <a:pPr marL="0" indent="0">
              <a:buNone/>
            </a:pP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ELEMENTË MBËSHTETËS</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Monitorimi i pacientit dhe Dokumentacioni klinik</a:t>
            </a:r>
            <a:endParaRPr lang="en-US" sz="3000" dirty="0"/>
          </a:p>
        </p:txBody>
      </p:sp>
      <p:sp>
        <p:nvSpPr>
          <p:cNvPr id="4" name="Shape 2"/>
          <p:cNvSpPr/>
          <p:nvPr/>
        </p:nvSpPr>
        <p:spPr>
          <a:xfrm>
            <a:off x="548640" y="1737360"/>
            <a:ext cx="5394960" cy="4297680"/>
          </a:xfrm>
          <a:prstGeom prst="roundRect">
            <a:avLst>
              <a:gd name="adj" fmla="val 2128"/>
            </a:avLst>
          </a:prstGeom>
          <a:solidFill>
            <a:srgbClr val="EAF6F6"/>
          </a:solidFill>
          <a:ln/>
        </p:spPr>
      </p:sp>
      <p:sp>
        <p:nvSpPr>
          <p:cNvPr id="5" name="Text 3"/>
          <p:cNvSpPr/>
          <p:nvPr/>
        </p:nvSpPr>
        <p:spPr>
          <a:xfrm>
            <a:off x="822960" y="1965960"/>
            <a:ext cx="4846320" cy="365760"/>
          </a:xfrm>
          <a:prstGeom prst="rect">
            <a:avLst/>
          </a:prstGeom>
          <a:noFill/>
          <a:ln/>
        </p:spPr>
        <p:txBody>
          <a:bodyPr wrap="square" rtlCol="0" anchor="ctr"/>
          <a:lstStyle/>
          <a:p>
            <a:pPr marL="0" indent="0">
              <a:buNone/>
            </a:pPr>
            <a:r>
              <a:rPr lang="en-US" sz="1300" b="1" kern="0" spc="100" dirty="0">
                <a:solidFill>
                  <a:srgbClr val="028090"/>
                </a:solidFill>
                <a:latin typeface="Calibri" pitchFamily="34" charset="0"/>
                <a:ea typeface="Calibri" pitchFamily="34" charset="-122"/>
                <a:cs typeface="Calibri" pitchFamily="34" charset="-120"/>
              </a:rPr>
              <a:t>MONITORIMI I PACIENTIT</a:t>
            </a:r>
            <a:endParaRPr lang="en-US" sz="1300" dirty="0"/>
          </a:p>
        </p:txBody>
      </p:sp>
      <p:sp>
        <p:nvSpPr>
          <p:cNvPr id="6" name="Text 4"/>
          <p:cNvSpPr/>
          <p:nvPr/>
        </p:nvSpPr>
        <p:spPr>
          <a:xfrm>
            <a:off x="822960" y="2423160"/>
            <a:ext cx="4846320" cy="822960"/>
          </a:xfrm>
          <a:prstGeom prst="rect">
            <a:avLst/>
          </a:prstGeom>
          <a:noFill/>
          <a:ln/>
        </p:spPr>
        <p:txBody>
          <a:bodyPr wrap="square" rtlCol="0" anchor="ctr"/>
          <a:lstStyle/>
          <a:p>
            <a:pPr marL="0" indent="0">
              <a:lnSpc>
                <a:spcPct val="125000"/>
              </a:lnSpc>
              <a:buNone/>
            </a:pPr>
            <a:r>
              <a:rPr lang="en-US" sz="1300" dirty="0">
                <a:solidFill>
                  <a:srgbClr val="1B3A3E"/>
                </a:solidFill>
                <a:latin typeface="Calibri" pitchFamily="34" charset="0"/>
                <a:ea typeface="Calibri" pitchFamily="34" charset="-122"/>
                <a:cs typeface="Calibri" pitchFamily="34" charset="-120"/>
              </a:rPr>
              <a:t>Infermierët janë shpesh të parët që identifikojnë ndryshimet klinike përpara përkeqësimit të gjendjes së pacientit.</a:t>
            </a:r>
            <a:endParaRPr lang="en-US" sz="1300" dirty="0"/>
          </a:p>
        </p:txBody>
      </p:sp>
      <p:sp>
        <p:nvSpPr>
          <p:cNvPr id="7" name="Shape 5"/>
          <p:cNvSpPr/>
          <p:nvPr/>
        </p:nvSpPr>
        <p:spPr>
          <a:xfrm>
            <a:off x="822960" y="3337560"/>
            <a:ext cx="4846320" cy="2514600"/>
          </a:xfrm>
          <a:prstGeom prst="roundRect">
            <a:avLst>
              <a:gd name="adj" fmla="val 2909"/>
            </a:avLst>
          </a:prstGeom>
          <a:solidFill>
            <a:srgbClr val="FFFFFF"/>
          </a:solidFill>
          <a:ln/>
        </p:spPr>
      </p:sp>
      <p:sp>
        <p:nvSpPr>
          <p:cNvPr id="8" name="Text 6"/>
          <p:cNvSpPr/>
          <p:nvPr/>
        </p:nvSpPr>
        <p:spPr>
          <a:xfrm>
            <a:off x="1051560" y="3520440"/>
            <a:ext cx="4389120" cy="365760"/>
          </a:xfrm>
          <a:prstGeom prst="rect">
            <a:avLst/>
          </a:prstGeom>
          <a:noFill/>
          <a:ln/>
        </p:spPr>
        <p:txBody>
          <a:bodyPr wrap="square" rtlCol="0" anchor="ctr"/>
          <a:lstStyle/>
          <a:p>
            <a:pPr marL="0" indent="0">
              <a:buNone/>
            </a:pPr>
            <a:r>
              <a:rPr lang="en-US" sz="1300" b="1" dirty="0">
                <a:solidFill>
                  <a:srgbClr val="AE2012"/>
                </a:solidFill>
                <a:latin typeface="Calibri" pitchFamily="34" charset="0"/>
                <a:ea typeface="Calibri" pitchFamily="34" charset="-122"/>
                <a:cs typeface="Calibri" pitchFamily="34" charset="-120"/>
              </a:rPr>
              <a:t>Shembull: reaksion anafilaktik</a:t>
            </a:r>
            <a:endParaRPr lang="en-US" sz="1300" dirty="0"/>
          </a:p>
        </p:txBody>
      </p:sp>
      <p:sp>
        <p:nvSpPr>
          <p:cNvPr id="9" name="Text 7"/>
          <p:cNvSpPr/>
          <p:nvPr/>
        </p:nvSpPr>
        <p:spPr>
          <a:xfrm>
            <a:off x="1051560" y="3931920"/>
            <a:ext cx="4389120" cy="1828800"/>
          </a:xfrm>
          <a:prstGeom prst="rect">
            <a:avLst/>
          </a:prstGeom>
          <a:noFill/>
          <a:ln/>
        </p:spPr>
        <p:txBody>
          <a:bodyPr wrap="square" rtlCol="0" anchor="ctr"/>
          <a:lstStyle/>
          <a:p>
            <a:pPr marL="0" indent="0">
              <a:lnSpc>
                <a:spcPct val="125000"/>
              </a:lnSpc>
              <a:buNone/>
            </a:pPr>
            <a:r>
              <a:rPr lang="en-US" sz="1250" dirty="0">
                <a:solidFill>
                  <a:srgbClr val="5C7A7D"/>
                </a:solidFill>
                <a:latin typeface="Calibri" pitchFamily="34" charset="0"/>
                <a:ea typeface="Calibri" pitchFamily="34" charset="-122"/>
                <a:cs typeface="Calibri" pitchFamily="34" charset="-120"/>
              </a:rPr>
              <a:t>Kruajtja, skuqja e lëkurës dhe vështirësia në frymëmarrje pas antibiotikëve IV mund të jenë shenja të hershme të një emergjence fatale. Ndërhyrja e menjëhershme mund të shpëtojë jetën e pacientit.</a:t>
            </a:r>
            <a:endParaRPr lang="en-US" sz="1250" dirty="0"/>
          </a:p>
        </p:txBody>
      </p:sp>
      <p:sp>
        <p:nvSpPr>
          <p:cNvPr id="10" name="Shape 8"/>
          <p:cNvSpPr/>
          <p:nvPr/>
        </p:nvSpPr>
        <p:spPr>
          <a:xfrm>
            <a:off x="6217920" y="1737360"/>
            <a:ext cx="5394960" cy="4297680"/>
          </a:xfrm>
          <a:prstGeom prst="roundRect">
            <a:avLst>
              <a:gd name="adj" fmla="val 2128"/>
            </a:avLst>
          </a:prstGeom>
          <a:solidFill>
            <a:srgbClr val="EAF6F6"/>
          </a:solidFill>
          <a:ln/>
        </p:spPr>
      </p:sp>
      <p:sp>
        <p:nvSpPr>
          <p:cNvPr id="11" name="Text 9"/>
          <p:cNvSpPr/>
          <p:nvPr/>
        </p:nvSpPr>
        <p:spPr>
          <a:xfrm>
            <a:off x="6492240" y="1965960"/>
            <a:ext cx="4846320" cy="365760"/>
          </a:xfrm>
          <a:prstGeom prst="rect">
            <a:avLst/>
          </a:prstGeom>
          <a:noFill/>
          <a:ln/>
        </p:spPr>
        <p:txBody>
          <a:bodyPr wrap="square" rtlCol="0" anchor="ctr"/>
          <a:lstStyle/>
          <a:p>
            <a:pPr marL="0" indent="0">
              <a:buNone/>
            </a:pPr>
            <a:r>
              <a:rPr lang="en-US" sz="1300" b="1" kern="0" spc="100" dirty="0">
                <a:solidFill>
                  <a:srgbClr val="028090"/>
                </a:solidFill>
                <a:latin typeface="Calibri" pitchFamily="34" charset="0"/>
                <a:ea typeface="Calibri" pitchFamily="34" charset="-122"/>
                <a:cs typeface="Calibri" pitchFamily="34" charset="-120"/>
              </a:rPr>
              <a:t>DOKUMENTACIONI KLINIK</a:t>
            </a:r>
            <a:endParaRPr lang="en-US" sz="1300" dirty="0"/>
          </a:p>
        </p:txBody>
      </p:sp>
      <p:sp>
        <p:nvSpPr>
          <p:cNvPr id="12" name="Text 10"/>
          <p:cNvSpPr/>
          <p:nvPr/>
        </p:nvSpPr>
        <p:spPr>
          <a:xfrm>
            <a:off x="6492240" y="2423160"/>
            <a:ext cx="4846320" cy="822960"/>
          </a:xfrm>
          <a:prstGeom prst="rect">
            <a:avLst/>
          </a:prstGeom>
          <a:noFill/>
          <a:ln/>
        </p:spPr>
        <p:txBody>
          <a:bodyPr wrap="square" rtlCol="0" anchor="ctr"/>
          <a:lstStyle/>
          <a:p>
            <a:pPr marL="0" indent="0">
              <a:lnSpc>
                <a:spcPct val="125000"/>
              </a:lnSpc>
              <a:buNone/>
            </a:pPr>
            <a:r>
              <a:rPr lang="en-US" sz="1300" dirty="0">
                <a:solidFill>
                  <a:srgbClr val="1B3A3E"/>
                </a:solidFill>
                <a:latin typeface="Calibri" pitchFamily="34" charset="0"/>
                <a:ea typeface="Calibri" pitchFamily="34" charset="-122"/>
                <a:cs typeface="Calibri" pitchFamily="34" charset="-120"/>
              </a:rPr>
              <a:t>Shtylla kryesore e sigurisë së pacientit — jo procedurë administrative, por proces i domosdoshëm për vazhdimësinë e kujdesit.</a:t>
            </a:r>
            <a:endParaRPr lang="en-US" sz="1300" dirty="0"/>
          </a:p>
        </p:txBody>
      </p:sp>
      <p:sp>
        <p:nvSpPr>
          <p:cNvPr id="13" name="Shape 11"/>
          <p:cNvSpPr/>
          <p:nvPr/>
        </p:nvSpPr>
        <p:spPr>
          <a:xfrm>
            <a:off x="6492240" y="3493008"/>
            <a:ext cx="118872" cy="118872"/>
          </a:xfrm>
          <a:prstGeom prst="ellipse">
            <a:avLst/>
          </a:prstGeom>
          <a:solidFill>
            <a:srgbClr val="00A896"/>
          </a:solidFill>
          <a:ln/>
        </p:spPr>
      </p:sp>
      <p:sp>
        <p:nvSpPr>
          <p:cNvPr id="14" name="Text 12"/>
          <p:cNvSpPr/>
          <p:nvPr/>
        </p:nvSpPr>
        <p:spPr>
          <a:xfrm>
            <a:off x="6766560" y="3355848"/>
            <a:ext cx="4480560" cy="45720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Shmang dozat e dyfishta</a:t>
            </a:r>
            <a:endParaRPr lang="en-US" sz="1300" dirty="0"/>
          </a:p>
        </p:txBody>
      </p:sp>
      <p:sp>
        <p:nvSpPr>
          <p:cNvPr id="15" name="Shape 13"/>
          <p:cNvSpPr/>
          <p:nvPr/>
        </p:nvSpPr>
        <p:spPr>
          <a:xfrm>
            <a:off x="6492240" y="4059936"/>
            <a:ext cx="118872" cy="118872"/>
          </a:xfrm>
          <a:prstGeom prst="ellipse">
            <a:avLst/>
          </a:prstGeom>
          <a:solidFill>
            <a:srgbClr val="00A896"/>
          </a:solidFill>
          <a:ln/>
        </p:spPr>
      </p:sp>
      <p:sp>
        <p:nvSpPr>
          <p:cNvPr id="16" name="Text 14"/>
          <p:cNvSpPr/>
          <p:nvPr/>
        </p:nvSpPr>
        <p:spPr>
          <a:xfrm>
            <a:off x="6766560" y="3922776"/>
            <a:ext cx="4480560" cy="45720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Redukton rrezikun e gabimeve</a:t>
            </a:r>
            <a:endParaRPr lang="en-US" sz="1300" dirty="0"/>
          </a:p>
        </p:txBody>
      </p:sp>
      <p:sp>
        <p:nvSpPr>
          <p:cNvPr id="17" name="Shape 15"/>
          <p:cNvSpPr/>
          <p:nvPr/>
        </p:nvSpPr>
        <p:spPr>
          <a:xfrm>
            <a:off x="6492240" y="4626864"/>
            <a:ext cx="118872" cy="118872"/>
          </a:xfrm>
          <a:prstGeom prst="ellipse">
            <a:avLst/>
          </a:prstGeom>
          <a:solidFill>
            <a:srgbClr val="00A896"/>
          </a:solidFill>
          <a:ln/>
        </p:spPr>
      </p:sp>
      <p:sp>
        <p:nvSpPr>
          <p:cNvPr id="18" name="Text 16"/>
          <p:cNvSpPr/>
          <p:nvPr/>
        </p:nvSpPr>
        <p:spPr>
          <a:xfrm>
            <a:off x="6766560" y="4489704"/>
            <a:ext cx="4480560" cy="45720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Lehtëson komunikimin mes turneve</a:t>
            </a:r>
            <a:endParaRPr lang="en-US" sz="1300" dirty="0"/>
          </a:p>
        </p:txBody>
      </p:sp>
      <p:sp>
        <p:nvSpPr>
          <p:cNvPr id="19" name="Shape 17"/>
          <p:cNvSpPr/>
          <p:nvPr/>
        </p:nvSpPr>
        <p:spPr>
          <a:xfrm>
            <a:off x="6492240" y="5193792"/>
            <a:ext cx="118872" cy="118872"/>
          </a:xfrm>
          <a:prstGeom prst="ellipse">
            <a:avLst/>
          </a:prstGeom>
          <a:solidFill>
            <a:srgbClr val="00A896"/>
          </a:solidFill>
          <a:ln/>
        </p:spPr>
      </p:sp>
      <p:sp>
        <p:nvSpPr>
          <p:cNvPr id="20" name="Text 18"/>
          <p:cNvSpPr/>
          <p:nvPr/>
        </p:nvSpPr>
        <p:spPr>
          <a:xfrm>
            <a:off x="6766560" y="5056632"/>
            <a:ext cx="4480560" cy="45720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Mbron ligjërisht personelin shëndetësor</a:t>
            </a:r>
            <a:endParaRPr lang="en-US" sz="1300" dirty="0"/>
          </a:p>
        </p:txBody>
      </p:sp>
      <p:sp>
        <p:nvSpPr>
          <p:cNvPr id="21" name="Text 19"/>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23047"/>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0A896"/>
          </a:solidFill>
          <a:ln/>
        </p:spPr>
      </p:sp>
      <p:sp>
        <p:nvSpPr>
          <p:cNvPr id="3" name="Shape 1"/>
          <p:cNvSpPr/>
          <p:nvPr/>
        </p:nvSpPr>
        <p:spPr>
          <a:xfrm>
            <a:off x="-1371600" y="4114800"/>
            <a:ext cx="5486400" cy="5486400"/>
          </a:xfrm>
          <a:prstGeom prst="ellipse">
            <a:avLst/>
          </a:prstGeom>
          <a:solidFill>
            <a:srgbClr val="023047"/>
          </a:solidFill>
          <a:ln/>
        </p:spPr>
      </p:sp>
      <p:sp>
        <p:nvSpPr>
          <p:cNvPr id="4" name="Text 2"/>
          <p:cNvSpPr/>
          <p:nvPr/>
        </p:nvSpPr>
        <p:spPr>
          <a:xfrm>
            <a:off x="731520" y="2011680"/>
            <a:ext cx="2743200" cy="1828800"/>
          </a:xfrm>
          <a:prstGeom prst="rect">
            <a:avLst/>
          </a:prstGeom>
          <a:noFill/>
          <a:ln/>
        </p:spPr>
        <p:txBody>
          <a:bodyPr wrap="square" rtlCol="0" anchor="ctr"/>
          <a:lstStyle/>
          <a:p>
            <a:pPr marL="0" indent="0">
              <a:buNone/>
            </a:pPr>
            <a:r>
              <a:rPr lang="en-US" sz="9000" b="1" dirty="0">
                <a:solidFill>
                  <a:srgbClr val="FFFFFF">
                    <a:alpha val="35000"/>
                  </a:srgbClr>
                </a:solidFill>
                <a:latin typeface="Cambria" pitchFamily="34" charset="0"/>
                <a:ea typeface="Cambria" pitchFamily="34" charset="-122"/>
                <a:cs typeface="Cambria" pitchFamily="34" charset="-120"/>
              </a:rPr>
              <a:t>2</a:t>
            </a:r>
            <a:endParaRPr lang="en-US" sz="9000" dirty="0"/>
          </a:p>
        </p:txBody>
      </p:sp>
      <p:sp>
        <p:nvSpPr>
          <p:cNvPr id="5" name="Text 3"/>
          <p:cNvSpPr/>
          <p:nvPr/>
        </p:nvSpPr>
        <p:spPr>
          <a:xfrm>
            <a:off x="777240" y="2743200"/>
            <a:ext cx="5486400" cy="365760"/>
          </a:xfrm>
          <a:prstGeom prst="rect">
            <a:avLst/>
          </a:prstGeom>
          <a:noFill/>
          <a:ln/>
        </p:spPr>
        <p:txBody>
          <a:bodyPr wrap="square" rtlCol="0" anchor="ctr"/>
          <a:lstStyle/>
          <a:p>
            <a:pPr marL="0" indent="0">
              <a:buNone/>
            </a:pPr>
            <a:r>
              <a:rPr lang="en-US" sz="1500" b="1" kern="0" spc="300" dirty="0">
                <a:solidFill>
                  <a:srgbClr val="FFFFFF"/>
                </a:solidFill>
                <a:latin typeface="Calibri" pitchFamily="34" charset="0"/>
                <a:ea typeface="Calibri" pitchFamily="34" charset="-122"/>
                <a:cs typeface="Calibri" pitchFamily="34" charset="-120"/>
              </a:rPr>
              <a:t>TEMA 2</a:t>
            </a:r>
            <a:endParaRPr lang="en-US" sz="1500" dirty="0"/>
          </a:p>
        </p:txBody>
      </p:sp>
      <p:sp>
        <p:nvSpPr>
          <p:cNvPr id="6" name="Text 4"/>
          <p:cNvSpPr/>
          <p:nvPr/>
        </p:nvSpPr>
        <p:spPr>
          <a:xfrm>
            <a:off x="777240" y="3154680"/>
            <a:ext cx="10058400" cy="146304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Farmakovigjilenca</a:t>
            </a:r>
            <a:endParaRPr lang="en-US" sz="3400" dirty="0"/>
          </a:p>
        </p:txBody>
      </p:sp>
      <p:sp>
        <p:nvSpPr>
          <p:cNvPr id="7" name="Text 5"/>
          <p:cNvSpPr/>
          <p:nvPr/>
        </p:nvSpPr>
        <p:spPr>
          <a:xfrm>
            <a:off x="777240" y="4434840"/>
            <a:ext cx="8686800" cy="731520"/>
          </a:xfrm>
          <a:prstGeom prst="rect">
            <a:avLst/>
          </a:prstGeom>
          <a:noFill/>
          <a:ln/>
        </p:spPr>
        <p:txBody>
          <a:bodyPr wrap="square" rtlCol="0" anchor="ctr"/>
          <a:lstStyle/>
          <a:p>
            <a:pPr marL="0" indent="0">
              <a:buNone/>
            </a:pPr>
            <a:r>
              <a:rPr lang="en-US" sz="1500" i="1" dirty="0">
                <a:solidFill>
                  <a:srgbClr val="F4F9F9"/>
                </a:solidFill>
                <a:latin typeface="Calibri" pitchFamily="34" charset="0"/>
                <a:ea typeface="Calibri" pitchFamily="34" charset="-122"/>
                <a:cs typeface="Calibri" pitchFamily="34" charset="-120"/>
              </a:rPr>
              <a:t>Identifikimi, raportimi dhe rëndësia në sigurinë afatgjatë të pacientit</a:t>
            </a:r>
            <a:endParaRPr lang="en-US" sz="1500" dirty="0"/>
          </a:p>
        </p:txBody>
      </p:sp>
      <p:sp>
        <p:nvSpPr>
          <p:cNvPr id="8" name="Text 6"/>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2 · FARMAKOVIGJILENCA</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Çfarë është farmakovigjilenca?</a:t>
            </a:r>
            <a:endParaRPr lang="en-US" sz="3000" dirty="0"/>
          </a:p>
        </p:txBody>
      </p:sp>
      <p:sp>
        <p:nvSpPr>
          <p:cNvPr id="4" name="Text 2"/>
          <p:cNvSpPr/>
          <p:nvPr/>
        </p:nvSpPr>
        <p:spPr>
          <a:xfrm>
            <a:off x="548640" y="1737360"/>
            <a:ext cx="6035040" cy="1463040"/>
          </a:xfrm>
          <a:prstGeom prst="rect">
            <a:avLst/>
          </a:prstGeom>
          <a:noFill/>
          <a:ln/>
        </p:spPr>
        <p:txBody>
          <a:bodyPr wrap="square" rtlCol="0" anchor="ctr"/>
          <a:lstStyle/>
          <a:p>
            <a:pPr marL="0" indent="0">
              <a:lnSpc>
                <a:spcPct val="130000"/>
              </a:lnSpc>
              <a:buNone/>
            </a:pPr>
            <a:r>
              <a:rPr lang="en-US" sz="1500" dirty="0">
                <a:solidFill>
                  <a:srgbClr val="1B3A3E"/>
                </a:solidFill>
                <a:latin typeface="Calibri" pitchFamily="34" charset="0"/>
                <a:ea typeface="Calibri" pitchFamily="34" charset="-122"/>
                <a:cs typeface="Calibri" pitchFamily="34" charset="-120"/>
              </a:rPr>
              <a:t>Përfshin identifikimin, vlerësimin, kuptimin dhe parandalimin e reaksioneve anësore dhe problemeve të tjera që lidhen me përdorimin e medikamenteve — një proces i vazhdueshëm, jo vetëm mbikëqyrje pas daljes së barit në treg.</a:t>
            </a:r>
            <a:endParaRPr lang="en-US" sz="1500" dirty="0"/>
          </a:p>
        </p:txBody>
      </p:sp>
      <p:sp>
        <p:nvSpPr>
          <p:cNvPr id="5" name="Shape 3"/>
          <p:cNvSpPr/>
          <p:nvPr/>
        </p:nvSpPr>
        <p:spPr>
          <a:xfrm>
            <a:off x="548640" y="3355848"/>
            <a:ext cx="118872" cy="118872"/>
          </a:xfrm>
          <a:prstGeom prst="ellipse">
            <a:avLst/>
          </a:prstGeom>
          <a:solidFill>
            <a:srgbClr val="00A896"/>
          </a:solidFill>
          <a:ln/>
        </p:spPr>
      </p:sp>
      <p:sp>
        <p:nvSpPr>
          <p:cNvPr id="6" name="Text 4"/>
          <p:cNvSpPr/>
          <p:nvPr/>
        </p:nvSpPr>
        <p:spPr>
          <a:xfrm>
            <a:off x="841248" y="3218688"/>
            <a:ext cx="5669280" cy="45720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Identifikimi i reaksioneve anësore</a:t>
            </a:r>
            <a:endParaRPr lang="en-US" sz="1350" dirty="0"/>
          </a:p>
        </p:txBody>
      </p:sp>
      <p:sp>
        <p:nvSpPr>
          <p:cNvPr id="7" name="Shape 5"/>
          <p:cNvSpPr/>
          <p:nvPr/>
        </p:nvSpPr>
        <p:spPr>
          <a:xfrm>
            <a:off x="548640" y="3858768"/>
            <a:ext cx="118872" cy="118872"/>
          </a:xfrm>
          <a:prstGeom prst="ellipse">
            <a:avLst/>
          </a:prstGeom>
          <a:solidFill>
            <a:srgbClr val="00A896"/>
          </a:solidFill>
          <a:ln/>
        </p:spPr>
      </p:sp>
      <p:sp>
        <p:nvSpPr>
          <p:cNvPr id="8" name="Text 6"/>
          <p:cNvSpPr/>
          <p:nvPr/>
        </p:nvSpPr>
        <p:spPr>
          <a:xfrm>
            <a:off x="841248" y="3721608"/>
            <a:ext cx="5669280" cy="45720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Vlerësimi i lidhjes bar–reaksion</a:t>
            </a:r>
            <a:endParaRPr lang="en-US" sz="1350" dirty="0"/>
          </a:p>
        </p:txBody>
      </p:sp>
      <p:sp>
        <p:nvSpPr>
          <p:cNvPr id="9" name="Shape 7"/>
          <p:cNvSpPr/>
          <p:nvPr/>
        </p:nvSpPr>
        <p:spPr>
          <a:xfrm>
            <a:off x="548640" y="4361688"/>
            <a:ext cx="118872" cy="118872"/>
          </a:xfrm>
          <a:prstGeom prst="ellipse">
            <a:avLst/>
          </a:prstGeom>
          <a:solidFill>
            <a:srgbClr val="00A896"/>
          </a:solidFill>
          <a:ln/>
        </p:spPr>
      </p:sp>
      <p:sp>
        <p:nvSpPr>
          <p:cNvPr id="10" name="Text 8"/>
          <p:cNvSpPr/>
          <p:nvPr/>
        </p:nvSpPr>
        <p:spPr>
          <a:xfrm>
            <a:off x="841248" y="4224528"/>
            <a:ext cx="5669280" cy="45720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Parandalimi i rasteve të ngjashme</a:t>
            </a:r>
            <a:endParaRPr lang="en-US" sz="1350" dirty="0"/>
          </a:p>
        </p:txBody>
      </p:sp>
      <p:sp>
        <p:nvSpPr>
          <p:cNvPr id="11" name="Shape 9"/>
          <p:cNvSpPr/>
          <p:nvPr/>
        </p:nvSpPr>
        <p:spPr>
          <a:xfrm>
            <a:off x="548640" y="4864608"/>
            <a:ext cx="118872" cy="118872"/>
          </a:xfrm>
          <a:prstGeom prst="ellipse">
            <a:avLst/>
          </a:prstGeom>
          <a:solidFill>
            <a:srgbClr val="00A896"/>
          </a:solidFill>
          <a:ln/>
        </p:spPr>
      </p:sp>
      <p:sp>
        <p:nvSpPr>
          <p:cNvPr id="12" name="Text 10"/>
          <p:cNvSpPr/>
          <p:nvPr/>
        </p:nvSpPr>
        <p:spPr>
          <a:xfrm>
            <a:off x="841248" y="4727448"/>
            <a:ext cx="5669280" cy="45720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Monitorimi i raportit përfitim–rrezik</a:t>
            </a:r>
            <a:endParaRPr lang="en-US" sz="1350" dirty="0"/>
          </a:p>
        </p:txBody>
      </p:sp>
      <p:sp>
        <p:nvSpPr>
          <p:cNvPr id="13" name="Shape 11"/>
          <p:cNvSpPr/>
          <p:nvPr/>
        </p:nvSpPr>
        <p:spPr>
          <a:xfrm>
            <a:off x="548640" y="5367528"/>
            <a:ext cx="118872" cy="118872"/>
          </a:xfrm>
          <a:prstGeom prst="ellipse">
            <a:avLst/>
          </a:prstGeom>
          <a:solidFill>
            <a:srgbClr val="00A896"/>
          </a:solidFill>
          <a:ln/>
        </p:spPr>
      </p:sp>
      <p:sp>
        <p:nvSpPr>
          <p:cNvPr id="14" name="Text 12"/>
          <p:cNvSpPr/>
          <p:nvPr/>
        </p:nvSpPr>
        <p:spPr>
          <a:xfrm>
            <a:off x="841248" y="5230368"/>
            <a:ext cx="5669280" cy="45720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Bashkëpunimi mes profesionistëve, institucioneve dhe pacientëve</a:t>
            </a:r>
            <a:endParaRPr lang="en-US" sz="1350" dirty="0"/>
          </a:p>
        </p:txBody>
      </p:sp>
      <p:sp>
        <p:nvSpPr>
          <p:cNvPr id="15" name="Shape 13"/>
          <p:cNvSpPr/>
          <p:nvPr/>
        </p:nvSpPr>
        <p:spPr>
          <a:xfrm>
            <a:off x="7178040" y="1737360"/>
            <a:ext cx="4434840" cy="4297680"/>
          </a:xfrm>
          <a:prstGeom prst="roundRect">
            <a:avLst>
              <a:gd name="adj" fmla="val 2128"/>
            </a:avLst>
          </a:prstGeom>
          <a:solidFill>
            <a:srgbClr val="023047"/>
          </a:solidFill>
          <a:ln/>
        </p:spPr>
      </p:sp>
      <p:sp>
        <p:nvSpPr>
          <p:cNvPr id="16" name="Text 14"/>
          <p:cNvSpPr/>
          <p:nvPr/>
        </p:nvSpPr>
        <p:spPr>
          <a:xfrm>
            <a:off x="7452360" y="1965960"/>
            <a:ext cx="3840480" cy="365760"/>
          </a:xfrm>
          <a:prstGeom prst="rect">
            <a:avLst/>
          </a:prstGeom>
          <a:noFill/>
          <a:ln/>
        </p:spPr>
        <p:txBody>
          <a:bodyPr wrap="square" rtlCol="0" anchor="ctr"/>
          <a:lstStyle/>
          <a:p>
            <a:pPr marL="0" indent="0">
              <a:buNone/>
            </a:pPr>
            <a:r>
              <a:rPr lang="en-US" sz="1200" b="1" kern="0" spc="100" dirty="0">
                <a:solidFill>
                  <a:srgbClr val="02C39A"/>
                </a:solidFill>
                <a:latin typeface="Calibri" pitchFamily="34" charset="0"/>
                <a:ea typeface="Calibri" pitchFamily="34" charset="-122"/>
                <a:cs typeface="Calibri" pitchFamily="34" charset="-120"/>
              </a:rPr>
              <a:t>FUSHA NË ZGJERIM</a:t>
            </a:r>
            <a:endParaRPr lang="en-US" sz="1200" dirty="0"/>
          </a:p>
        </p:txBody>
      </p:sp>
      <p:sp>
        <p:nvSpPr>
          <p:cNvPr id="17" name="Shape 15"/>
          <p:cNvSpPr/>
          <p:nvPr/>
        </p:nvSpPr>
        <p:spPr>
          <a:xfrm>
            <a:off x="7452360" y="2532888"/>
            <a:ext cx="109728" cy="109728"/>
          </a:xfrm>
          <a:prstGeom prst="ellipse">
            <a:avLst/>
          </a:prstGeom>
          <a:solidFill>
            <a:srgbClr val="02C39A"/>
          </a:solidFill>
          <a:ln/>
        </p:spPr>
      </p:sp>
      <p:sp>
        <p:nvSpPr>
          <p:cNvPr id="18" name="Text 16"/>
          <p:cNvSpPr/>
          <p:nvPr/>
        </p:nvSpPr>
        <p:spPr>
          <a:xfrm>
            <a:off x="7726680" y="2404872"/>
            <a:ext cx="3749040" cy="411480"/>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Barnat biologjike</a:t>
            </a:r>
            <a:endParaRPr lang="en-US" sz="1350" dirty="0"/>
          </a:p>
        </p:txBody>
      </p:sp>
      <p:sp>
        <p:nvSpPr>
          <p:cNvPr id="19" name="Shape 17"/>
          <p:cNvSpPr/>
          <p:nvPr/>
        </p:nvSpPr>
        <p:spPr>
          <a:xfrm>
            <a:off x="7452360" y="3035808"/>
            <a:ext cx="109728" cy="109728"/>
          </a:xfrm>
          <a:prstGeom prst="ellipse">
            <a:avLst/>
          </a:prstGeom>
          <a:solidFill>
            <a:srgbClr val="02C39A"/>
          </a:solidFill>
          <a:ln/>
        </p:spPr>
      </p:sp>
      <p:sp>
        <p:nvSpPr>
          <p:cNvPr id="20" name="Text 18"/>
          <p:cNvSpPr/>
          <p:nvPr/>
        </p:nvSpPr>
        <p:spPr>
          <a:xfrm>
            <a:off x="7726680" y="2907792"/>
            <a:ext cx="3749040" cy="411480"/>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Terapitë gjenike</a:t>
            </a:r>
            <a:endParaRPr lang="en-US" sz="1350" dirty="0"/>
          </a:p>
        </p:txBody>
      </p:sp>
      <p:sp>
        <p:nvSpPr>
          <p:cNvPr id="21" name="Shape 19"/>
          <p:cNvSpPr/>
          <p:nvPr/>
        </p:nvSpPr>
        <p:spPr>
          <a:xfrm>
            <a:off x="7452360" y="3538728"/>
            <a:ext cx="109728" cy="109728"/>
          </a:xfrm>
          <a:prstGeom prst="ellipse">
            <a:avLst/>
          </a:prstGeom>
          <a:solidFill>
            <a:srgbClr val="02C39A"/>
          </a:solidFill>
          <a:ln/>
        </p:spPr>
      </p:sp>
      <p:sp>
        <p:nvSpPr>
          <p:cNvPr id="22" name="Text 20"/>
          <p:cNvSpPr/>
          <p:nvPr/>
        </p:nvSpPr>
        <p:spPr>
          <a:xfrm>
            <a:off x="7726680" y="3410712"/>
            <a:ext cx="3749040" cy="411480"/>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Vaksinat</a:t>
            </a:r>
            <a:endParaRPr lang="en-US" sz="1350" dirty="0"/>
          </a:p>
        </p:txBody>
      </p:sp>
      <p:sp>
        <p:nvSpPr>
          <p:cNvPr id="23" name="Shape 21"/>
          <p:cNvSpPr/>
          <p:nvPr/>
        </p:nvSpPr>
        <p:spPr>
          <a:xfrm>
            <a:off x="7452360" y="4041648"/>
            <a:ext cx="109728" cy="109728"/>
          </a:xfrm>
          <a:prstGeom prst="ellipse">
            <a:avLst/>
          </a:prstGeom>
          <a:solidFill>
            <a:srgbClr val="02C39A"/>
          </a:solidFill>
          <a:ln/>
        </p:spPr>
      </p:sp>
      <p:sp>
        <p:nvSpPr>
          <p:cNvPr id="24" name="Text 22"/>
          <p:cNvSpPr/>
          <p:nvPr/>
        </p:nvSpPr>
        <p:spPr>
          <a:xfrm>
            <a:off x="7726680" y="3913632"/>
            <a:ext cx="3749040" cy="411480"/>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Biosimilarët</a:t>
            </a:r>
            <a:endParaRPr lang="en-US" sz="1350" dirty="0"/>
          </a:p>
        </p:txBody>
      </p:sp>
      <p:sp>
        <p:nvSpPr>
          <p:cNvPr id="25" name="Shape 23"/>
          <p:cNvSpPr/>
          <p:nvPr/>
        </p:nvSpPr>
        <p:spPr>
          <a:xfrm>
            <a:off x="7452360" y="4544568"/>
            <a:ext cx="109728" cy="109728"/>
          </a:xfrm>
          <a:prstGeom prst="ellipse">
            <a:avLst/>
          </a:prstGeom>
          <a:solidFill>
            <a:srgbClr val="02C39A"/>
          </a:solidFill>
          <a:ln/>
        </p:spPr>
      </p:sp>
      <p:sp>
        <p:nvSpPr>
          <p:cNvPr id="26" name="Text 24"/>
          <p:cNvSpPr/>
          <p:nvPr/>
        </p:nvSpPr>
        <p:spPr>
          <a:xfrm>
            <a:off x="7726680" y="4416552"/>
            <a:ext cx="3749040" cy="411480"/>
          </a:xfrm>
          <a:prstGeom prst="rect">
            <a:avLst/>
          </a:prstGeom>
          <a:noFill/>
          <a:ln/>
        </p:spPr>
        <p:txBody>
          <a:bodyPr wrap="square" rtlCol="0" anchor="ctr"/>
          <a:lstStyle/>
          <a:p>
            <a:pPr marL="0" indent="0">
              <a:buNone/>
            </a:pPr>
            <a:r>
              <a:rPr lang="en-US" sz="1350" dirty="0">
                <a:solidFill>
                  <a:srgbClr val="FFFFFF"/>
                </a:solidFill>
                <a:latin typeface="Calibri" pitchFamily="34" charset="0"/>
                <a:ea typeface="Calibri" pitchFamily="34" charset="-122"/>
                <a:cs typeface="Calibri" pitchFamily="34" charset="-120"/>
              </a:rPr>
              <a:t>Produktet bimore &amp; suplementet</a:t>
            </a:r>
            <a:endParaRPr lang="en-US" sz="1350" dirty="0"/>
          </a:p>
        </p:txBody>
      </p:sp>
      <p:sp>
        <p:nvSpPr>
          <p:cNvPr id="27" name="Text 25"/>
          <p:cNvSpPr/>
          <p:nvPr/>
        </p:nvSpPr>
        <p:spPr>
          <a:xfrm>
            <a:off x="7452360" y="5212080"/>
            <a:ext cx="3840480" cy="777240"/>
          </a:xfrm>
          <a:prstGeom prst="rect">
            <a:avLst/>
          </a:prstGeom>
          <a:noFill/>
          <a:ln/>
        </p:spPr>
        <p:txBody>
          <a:bodyPr wrap="square" rtlCol="0" anchor="ctr"/>
          <a:lstStyle/>
          <a:p>
            <a:pPr marL="0" indent="0">
              <a:buNone/>
            </a:pPr>
            <a:r>
              <a:rPr lang="en-US" sz="1150" i="1" dirty="0">
                <a:solidFill>
                  <a:srgbClr val="F4F9F9"/>
                </a:solidFill>
                <a:latin typeface="Calibri" pitchFamily="34" charset="0"/>
                <a:ea typeface="Calibri" pitchFamily="34" charset="-122"/>
                <a:cs typeface="Calibri" pitchFamily="34" charset="-120"/>
              </a:rPr>
              <a:t>Pandemia COVID-19 rriti ndjeshëm rëndësinë e monitorimit të sigurisë së barnave dhe vaksinave.</a:t>
            </a:r>
            <a:endParaRPr lang="en-US" sz="1150" dirty="0"/>
          </a:p>
        </p:txBody>
      </p:sp>
      <p:sp>
        <p:nvSpPr>
          <p:cNvPr id="28" name="Text 26"/>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2 · FARMAKOVIGJILENCA</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Historia: nga tragjeditë tek sistemet moderne</a:t>
            </a:r>
            <a:endParaRPr lang="en-US" sz="3000" dirty="0"/>
          </a:p>
        </p:txBody>
      </p:sp>
      <p:sp>
        <p:nvSpPr>
          <p:cNvPr id="4" name="Shape 2"/>
          <p:cNvSpPr/>
          <p:nvPr/>
        </p:nvSpPr>
        <p:spPr>
          <a:xfrm>
            <a:off x="868680" y="2286000"/>
            <a:ext cx="10469880" cy="0"/>
          </a:xfrm>
          <a:prstGeom prst="line">
            <a:avLst/>
          </a:prstGeom>
          <a:noFill/>
          <a:ln w="25400">
            <a:solidFill>
              <a:srgbClr val="00A896"/>
            </a:solidFill>
            <a:prstDash val="dash"/>
          </a:ln>
        </p:spPr>
      </p:sp>
      <p:sp>
        <p:nvSpPr>
          <p:cNvPr id="5" name="Shape 3"/>
          <p:cNvSpPr/>
          <p:nvPr/>
        </p:nvSpPr>
        <p:spPr>
          <a:xfrm>
            <a:off x="548640" y="1965960"/>
            <a:ext cx="640080" cy="640080"/>
          </a:xfrm>
          <a:prstGeom prst="ellipse">
            <a:avLst/>
          </a:prstGeom>
          <a:solidFill>
            <a:srgbClr val="028090"/>
          </a:solidFill>
          <a:ln/>
        </p:spPr>
      </p:sp>
      <p:sp>
        <p:nvSpPr>
          <p:cNvPr id="6" name="Text 4"/>
          <p:cNvSpPr/>
          <p:nvPr/>
        </p:nvSpPr>
        <p:spPr>
          <a:xfrm>
            <a:off x="548640" y="1965960"/>
            <a:ext cx="640080" cy="640080"/>
          </a:xfrm>
          <a:prstGeom prst="rect">
            <a:avLst/>
          </a:prstGeom>
          <a:noFill/>
          <a:ln/>
        </p:spPr>
        <p:txBody>
          <a:bodyPr wrap="square" rtlCol="0" anchor="ctr"/>
          <a:lstStyle/>
          <a:p>
            <a:pPr marL="0" indent="0" algn="ctr">
              <a:buNone/>
            </a:pPr>
            <a:endParaRPr lang="en-US" sz="2100" dirty="0"/>
          </a:p>
        </p:txBody>
      </p:sp>
      <p:sp>
        <p:nvSpPr>
          <p:cNvPr id="7" name="Text 5"/>
          <p:cNvSpPr/>
          <p:nvPr/>
        </p:nvSpPr>
        <p:spPr>
          <a:xfrm>
            <a:off x="274320" y="1947672"/>
            <a:ext cx="1188720" cy="68580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1937</a:t>
            </a:r>
            <a:endParaRPr lang="en-US" sz="1100" dirty="0"/>
          </a:p>
        </p:txBody>
      </p:sp>
      <p:sp>
        <p:nvSpPr>
          <p:cNvPr id="8" name="Shape 6"/>
          <p:cNvSpPr/>
          <p:nvPr/>
        </p:nvSpPr>
        <p:spPr>
          <a:xfrm>
            <a:off x="457200" y="2880360"/>
            <a:ext cx="2606040" cy="2926080"/>
          </a:xfrm>
          <a:prstGeom prst="roundRect">
            <a:avLst>
              <a:gd name="adj" fmla="val 2807"/>
            </a:avLst>
          </a:prstGeom>
          <a:solidFill>
            <a:srgbClr val="EAF6F6"/>
          </a:solidFill>
          <a:ln/>
        </p:spPr>
      </p:sp>
      <p:sp>
        <p:nvSpPr>
          <p:cNvPr id="9" name="Text 7"/>
          <p:cNvSpPr/>
          <p:nvPr/>
        </p:nvSpPr>
        <p:spPr>
          <a:xfrm>
            <a:off x="640080" y="3063240"/>
            <a:ext cx="2240280" cy="685800"/>
          </a:xfrm>
          <a:prstGeom prst="rect">
            <a:avLst/>
          </a:prstGeom>
          <a:noFill/>
          <a:ln/>
        </p:spPr>
        <p:txBody>
          <a:bodyPr wrap="square" rtlCol="0" anchor="ctr"/>
          <a:lstStyle/>
          <a:p>
            <a:pPr marL="0" indent="0">
              <a:buNone/>
            </a:pPr>
            <a:r>
              <a:rPr lang="en-US" sz="1400" b="1" dirty="0">
                <a:solidFill>
                  <a:srgbClr val="023047"/>
                </a:solidFill>
                <a:latin typeface="Calibri" pitchFamily="34" charset="0"/>
                <a:ea typeface="Calibri" pitchFamily="34" charset="-122"/>
                <a:cs typeface="Calibri" pitchFamily="34" charset="-120"/>
              </a:rPr>
              <a:t>Elixir Sulfanilamide</a:t>
            </a:r>
            <a:endParaRPr lang="en-US" sz="1400" dirty="0"/>
          </a:p>
        </p:txBody>
      </p:sp>
      <p:sp>
        <p:nvSpPr>
          <p:cNvPr id="10" name="Text 8"/>
          <p:cNvSpPr/>
          <p:nvPr/>
        </p:nvSpPr>
        <p:spPr>
          <a:xfrm>
            <a:off x="640080" y="3749040"/>
            <a:ext cx="2240280" cy="1920240"/>
          </a:xfrm>
          <a:prstGeom prst="rect">
            <a:avLst/>
          </a:prstGeom>
          <a:noFill/>
          <a:ln/>
        </p:spPr>
        <p:txBody>
          <a:bodyPr wrap="square" rtlCol="0" anchor="ctr"/>
          <a:lstStyle/>
          <a:p>
            <a:pPr marL="0" indent="0">
              <a:lnSpc>
                <a:spcPct val="120000"/>
              </a:lnSpc>
              <a:buNone/>
            </a:pPr>
            <a:r>
              <a:rPr lang="en-US" sz="1150" dirty="0">
                <a:solidFill>
                  <a:srgbClr val="5C7A7D"/>
                </a:solidFill>
                <a:latin typeface="Calibri" pitchFamily="34" charset="0"/>
                <a:ea typeface="Calibri" pitchFamily="34" charset="-122"/>
                <a:cs typeface="Calibri" pitchFamily="34" charset="-120"/>
              </a:rPr>
              <a:t>Mbi 100 vdekje shkaktuan Aktin Federal të Ushqimit, Medikamenteve dhe Kozmetikës në SHBA.</a:t>
            </a:r>
            <a:endParaRPr lang="en-US" sz="1150" dirty="0"/>
          </a:p>
        </p:txBody>
      </p:sp>
      <p:sp>
        <p:nvSpPr>
          <p:cNvPr id="11" name="Shape 9"/>
          <p:cNvSpPr/>
          <p:nvPr/>
        </p:nvSpPr>
        <p:spPr>
          <a:xfrm>
            <a:off x="3383280" y="1965960"/>
            <a:ext cx="640080" cy="640080"/>
          </a:xfrm>
          <a:prstGeom prst="ellipse">
            <a:avLst/>
          </a:prstGeom>
          <a:solidFill>
            <a:srgbClr val="00A896"/>
          </a:solidFill>
          <a:ln/>
        </p:spPr>
      </p:sp>
      <p:sp>
        <p:nvSpPr>
          <p:cNvPr id="12" name="Text 10"/>
          <p:cNvSpPr/>
          <p:nvPr/>
        </p:nvSpPr>
        <p:spPr>
          <a:xfrm>
            <a:off x="3383280" y="1965960"/>
            <a:ext cx="640080" cy="640080"/>
          </a:xfrm>
          <a:prstGeom prst="rect">
            <a:avLst/>
          </a:prstGeom>
          <a:noFill/>
          <a:ln/>
        </p:spPr>
        <p:txBody>
          <a:bodyPr wrap="square" rtlCol="0" anchor="ctr"/>
          <a:lstStyle/>
          <a:p>
            <a:pPr marL="0" indent="0" algn="ctr">
              <a:buNone/>
            </a:pPr>
            <a:endParaRPr lang="en-US" sz="2100" dirty="0"/>
          </a:p>
        </p:txBody>
      </p:sp>
      <p:sp>
        <p:nvSpPr>
          <p:cNvPr id="13" name="Text 11"/>
          <p:cNvSpPr/>
          <p:nvPr/>
        </p:nvSpPr>
        <p:spPr>
          <a:xfrm>
            <a:off x="3108960" y="1947672"/>
            <a:ext cx="1188720" cy="68580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1950–60</a:t>
            </a:r>
            <a:endParaRPr lang="en-US" sz="1100" dirty="0"/>
          </a:p>
        </p:txBody>
      </p:sp>
      <p:sp>
        <p:nvSpPr>
          <p:cNvPr id="14" name="Shape 12"/>
          <p:cNvSpPr/>
          <p:nvPr/>
        </p:nvSpPr>
        <p:spPr>
          <a:xfrm>
            <a:off x="3291840" y="2880360"/>
            <a:ext cx="2606040" cy="2926080"/>
          </a:xfrm>
          <a:prstGeom prst="roundRect">
            <a:avLst>
              <a:gd name="adj" fmla="val 2807"/>
            </a:avLst>
          </a:prstGeom>
          <a:solidFill>
            <a:srgbClr val="EAF6F6"/>
          </a:solidFill>
          <a:ln/>
        </p:spPr>
      </p:sp>
      <p:sp>
        <p:nvSpPr>
          <p:cNvPr id="15" name="Text 13"/>
          <p:cNvSpPr/>
          <p:nvPr/>
        </p:nvSpPr>
        <p:spPr>
          <a:xfrm>
            <a:off x="3474720" y="3063240"/>
            <a:ext cx="2240280" cy="685800"/>
          </a:xfrm>
          <a:prstGeom prst="rect">
            <a:avLst/>
          </a:prstGeom>
          <a:noFill/>
          <a:ln/>
        </p:spPr>
        <p:txBody>
          <a:bodyPr wrap="square" rtlCol="0" anchor="ctr"/>
          <a:lstStyle/>
          <a:p>
            <a:pPr marL="0" indent="0">
              <a:buNone/>
            </a:pPr>
            <a:r>
              <a:rPr lang="en-US" sz="1400" b="1" dirty="0">
                <a:solidFill>
                  <a:srgbClr val="023047"/>
                </a:solidFill>
                <a:latin typeface="Calibri" pitchFamily="34" charset="0"/>
                <a:ea typeface="Calibri" pitchFamily="34" charset="-122"/>
                <a:cs typeface="Calibri" pitchFamily="34" charset="-120"/>
              </a:rPr>
              <a:t>Tragjedia e talidomidit</a:t>
            </a:r>
            <a:endParaRPr lang="en-US" sz="1400" dirty="0"/>
          </a:p>
        </p:txBody>
      </p:sp>
      <p:sp>
        <p:nvSpPr>
          <p:cNvPr id="16" name="Text 14"/>
          <p:cNvSpPr/>
          <p:nvPr/>
        </p:nvSpPr>
        <p:spPr>
          <a:xfrm>
            <a:off x="3474720" y="3749040"/>
            <a:ext cx="2240280" cy="1920240"/>
          </a:xfrm>
          <a:prstGeom prst="rect">
            <a:avLst/>
          </a:prstGeom>
          <a:noFill/>
          <a:ln/>
        </p:spPr>
        <p:txBody>
          <a:bodyPr wrap="square" rtlCol="0" anchor="ctr"/>
          <a:lstStyle/>
          <a:p>
            <a:pPr marL="0" indent="0">
              <a:lnSpc>
                <a:spcPct val="120000"/>
              </a:lnSpc>
              <a:buNone/>
            </a:pPr>
            <a:r>
              <a:rPr lang="en-US" sz="1150" dirty="0">
                <a:solidFill>
                  <a:srgbClr val="5C7A7D"/>
                </a:solidFill>
                <a:latin typeface="Calibri" pitchFamily="34" charset="0"/>
                <a:ea typeface="Calibri" pitchFamily="34" charset="-122"/>
                <a:cs typeface="Calibri" pitchFamily="34" charset="-120"/>
              </a:rPr>
              <a:t>Mbi 10.000 fëmijë të prekur nga phocomelia; ndryshoi legjislacionin farmaceutik global.</a:t>
            </a:r>
            <a:endParaRPr lang="en-US" sz="1150" dirty="0"/>
          </a:p>
        </p:txBody>
      </p:sp>
      <p:sp>
        <p:nvSpPr>
          <p:cNvPr id="17" name="Shape 15"/>
          <p:cNvSpPr/>
          <p:nvPr/>
        </p:nvSpPr>
        <p:spPr>
          <a:xfrm>
            <a:off x="6217920" y="1965960"/>
            <a:ext cx="640080" cy="640080"/>
          </a:xfrm>
          <a:prstGeom prst="ellipse">
            <a:avLst/>
          </a:prstGeom>
          <a:solidFill>
            <a:srgbClr val="028090"/>
          </a:solidFill>
          <a:ln/>
        </p:spPr>
      </p:sp>
      <p:sp>
        <p:nvSpPr>
          <p:cNvPr id="18" name="Text 16"/>
          <p:cNvSpPr/>
          <p:nvPr/>
        </p:nvSpPr>
        <p:spPr>
          <a:xfrm>
            <a:off x="6217920" y="1965960"/>
            <a:ext cx="640080" cy="640080"/>
          </a:xfrm>
          <a:prstGeom prst="rect">
            <a:avLst/>
          </a:prstGeom>
          <a:noFill/>
          <a:ln/>
        </p:spPr>
        <p:txBody>
          <a:bodyPr wrap="square" rtlCol="0" anchor="ctr"/>
          <a:lstStyle/>
          <a:p>
            <a:pPr marL="0" indent="0" algn="ctr">
              <a:buNone/>
            </a:pPr>
            <a:endParaRPr lang="en-US" sz="2100" dirty="0"/>
          </a:p>
        </p:txBody>
      </p:sp>
      <p:sp>
        <p:nvSpPr>
          <p:cNvPr id="19" name="Text 17"/>
          <p:cNvSpPr/>
          <p:nvPr/>
        </p:nvSpPr>
        <p:spPr>
          <a:xfrm>
            <a:off x="5943600" y="1947672"/>
            <a:ext cx="1188720" cy="68580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1968</a:t>
            </a:r>
            <a:endParaRPr lang="en-US" sz="1100" dirty="0"/>
          </a:p>
        </p:txBody>
      </p:sp>
      <p:sp>
        <p:nvSpPr>
          <p:cNvPr id="20" name="Shape 18"/>
          <p:cNvSpPr/>
          <p:nvPr/>
        </p:nvSpPr>
        <p:spPr>
          <a:xfrm>
            <a:off x="6126480" y="2880360"/>
            <a:ext cx="2606040" cy="2926080"/>
          </a:xfrm>
          <a:prstGeom prst="roundRect">
            <a:avLst>
              <a:gd name="adj" fmla="val 2807"/>
            </a:avLst>
          </a:prstGeom>
          <a:solidFill>
            <a:srgbClr val="EAF6F6"/>
          </a:solidFill>
          <a:ln/>
        </p:spPr>
      </p:sp>
      <p:sp>
        <p:nvSpPr>
          <p:cNvPr id="21" name="Text 19"/>
          <p:cNvSpPr/>
          <p:nvPr/>
        </p:nvSpPr>
        <p:spPr>
          <a:xfrm>
            <a:off x="6309360" y="3063240"/>
            <a:ext cx="2240280" cy="685800"/>
          </a:xfrm>
          <a:prstGeom prst="rect">
            <a:avLst/>
          </a:prstGeom>
          <a:noFill/>
          <a:ln/>
        </p:spPr>
        <p:txBody>
          <a:bodyPr wrap="square" rtlCol="0" anchor="ctr"/>
          <a:lstStyle/>
          <a:p>
            <a:pPr marL="0" indent="0">
              <a:buNone/>
            </a:pPr>
            <a:r>
              <a:rPr lang="en-US" sz="1400" b="1" dirty="0">
                <a:solidFill>
                  <a:srgbClr val="023047"/>
                </a:solidFill>
                <a:latin typeface="Calibri" pitchFamily="34" charset="0"/>
                <a:ea typeface="Calibri" pitchFamily="34" charset="-122"/>
                <a:cs typeface="Calibri" pitchFamily="34" charset="-120"/>
              </a:rPr>
              <a:t>Programi i WHO</a:t>
            </a:r>
            <a:endParaRPr lang="en-US" sz="1400" dirty="0"/>
          </a:p>
        </p:txBody>
      </p:sp>
      <p:sp>
        <p:nvSpPr>
          <p:cNvPr id="22" name="Text 20"/>
          <p:cNvSpPr/>
          <p:nvPr/>
        </p:nvSpPr>
        <p:spPr>
          <a:xfrm>
            <a:off x="6309360" y="3749040"/>
            <a:ext cx="2240280" cy="1920240"/>
          </a:xfrm>
          <a:prstGeom prst="rect">
            <a:avLst/>
          </a:prstGeom>
          <a:noFill/>
          <a:ln/>
        </p:spPr>
        <p:txBody>
          <a:bodyPr wrap="square" rtlCol="0" anchor="ctr"/>
          <a:lstStyle/>
          <a:p>
            <a:pPr marL="0" indent="0">
              <a:lnSpc>
                <a:spcPct val="120000"/>
              </a:lnSpc>
              <a:buNone/>
            </a:pPr>
            <a:r>
              <a:rPr lang="en-US" sz="1150" dirty="0">
                <a:solidFill>
                  <a:srgbClr val="5C7A7D"/>
                </a:solidFill>
                <a:latin typeface="Calibri" pitchFamily="34" charset="0"/>
                <a:ea typeface="Calibri" pitchFamily="34" charset="-122"/>
                <a:cs typeface="Calibri" pitchFamily="34" charset="-120"/>
              </a:rPr>
              <a:t>Krijimi i Programit Ndërkombëtar të Monitorimit të Barnave dhe Qendrës së Uppsala-s.</a:t>
            </a:r>
            <a:endParaRPr lang="en-US" sz="1150" dirty="0"/>
          </a:p>
        </p:txBody>
      </p:sp>
      <p:sp>
        <p:nvSpPr>
          <p:cNvPr id="23" name="Shape 21"/>
          <p:cNvSpPr/>
          <p:nvPr/>
        </p:nvSpPr>
        <p:spPr>
          <a:xfrm>
            <a:off x="9052560" y="1965960"/>
            <a:ext cx="640080" cy="640080"/>
          </a:xfrm>
          <a:prstGeom prst="ellipse">
            <a:avLst/>
          </a:prstGeom>
          <a:solidFill>
            <a:srgbClr val="00A896"/>
          </a:solidFill>
          <a:ln/>
        </p:spPr>
      </p:sp>
      <p:sp>
        <p:nvSpPr>
          <p:cNvPr id="24" name="Text 22"/>
          <p:cNvSpPr/>
          <p:nvPr/>
        </p:nvSpPr>
        <p:spPr>
          <a:xfrm>
            <a:off x="9052560" y="1965960"/>
            <a:ext cx="640080" cy="640080"/>
          </a:xfrm>
          <a:prstGeom prst="rect">
            <a:avLst/>
          </a:prstGeom>
          <a:noFill/>
          <a:ln/>
        </p:spPr>
        <p:txBody>
          <a:bodyPr wrap="square" rtlCol="0" anchor="ctr"/>
          <a:lstStyle/>
          <a:p>
            <a:pPr marL="0" indent="0" algn="ctr">
              <a:buNone/>
            </a:pPr>
            <a:endParaRPr lang="en-US" sz="2100" dirty="0"/>
          </a:p>
        </p:txBody>
      </p:sp>
      <p:sp>
        <p:nvSpPr>
          <p:cNvPr id="25" name="Text 23"/>
          <p:cNvSpPr/>
          <p:nvPr/>
        </p:nvSpPr>
        <p:spPr>
          <a:xfrm>
            <a:off x="8778240" y="1947672"/>
            <a:ext cx="1188720" cy="68580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Sot</a:t>
            </a:r>
            <a:endParaRPr lang="en-US" sz="1100" dirty="0"/>
          </a:p>
        </p:txBody>
      </p:sp>
      <p:sp>
        <p:nvSpPr>
          <p:cNvPr id="26" name="Shape 24"/>
          <p:cNvSpPr/>
          <p:nvPr/>
        </p:nvSpPr>
        <p:spPr>
          <a:xfrm>
            <a:off x="8961120" y="2880360"/>
            <a:ext cx="2606040" cy="2926080"/>
          </a:xfrm>
          <a:prstGeom prst="roundRect">
            <a:avLst>
              <a:gd name="adj" fmla="val 2807"/>
            </a:avLst>
          </a:prstGeom>
          <a:solidFill>
            <a:srgbClr val="EAF6F6"/>
          </a:solidFill>
          <a:ln/>
        </p:spPr>
      </p:sp>
      <p:sp>
        <p:nvSpPr>
          <p:cNvPr id="27" name="Text 25"/>
          <p:cNvSpPr/>
          <p:nvPr/>
        </p:nvSpPr>
        <p:spPr>
          <a:xfrm>
            <a:off x="9144000" y="3063240"/>
            <a:ext cx="2240280" cy="685800"/>
          </a:xfrm>
          <a:prstGeom prst="rect">
            <a:avLst/>
          </a:prstGeom>
          <a:noFill/>
          <a:ln/>
        </p:spPr>
        <p:txBody>
          <a:bodyPr wrap="square" rtlCol="0" anchor="ctr"/>
          <a:lstStyle/>
          <a:p>
            <a:pPr marL="0" indent="0">
              <a:buNone/>
            </a:pPr>
            <a:r>
              <a:rPr lang="en-US" sz="1400" b="1" dirty="0">
                <a:solidFill>
                  <a:srgbClr val="023047"/>
                </a:solidFill>
                <a:latin typeface="Calibri" pitchFamily="34" charset="0"/>
                <a:ea typeface="Calibri" pitchFamily="34" charset="-122"/>
                <a:cs typeface="Calibri" pitchFamily="34" charset="-120"/>
              </a:rPr>
              <a:t>Sisteme dixhitale</a:t>
            </a:r>
            <a:endParaRPr lang="en-US" sz="1400" dirty="0"/>
          </a:p>
        </p:txBody>
      </p:sp>
      <p:sp>
        <p:nvSpPr>
          <p:cNvPr id="28" name="Text 26"/>
          <p:cNvSpPr/>
          <p:nvPr/>
        </p:nvSpPr>
        <p:spPr>
          <a:xfrm>
            <a:off x="9144000" y="3749040"/>
            <a:ext cx="2240280" cy="1920240"/>
          </a:xfrm>
          <a:prstGeom prst="rect">
            <a:avLst/>
          </a:prstGeom>
          <a:noFill/>
          <a:ln/>
        </p:spPr>
        <p:txBody>
          <a:bodyPr wrap="square" rtlCol="0" anchor="ctr"/>
          <a:lstStyle/>
          <a:p>
            <a:pPr marL="0" indent="0">
              <a:lnSpc>
                <a:spcPct val="120000"/>
              </a:lnSpc>
              <a:buNone/>
            </a:pPr>
            <a:r>
              <a:rPr lang="en-US" sz="1150" dirty="0">
                <a:solidFill>
                  <a:srgbClr val="5C7A7D"/>
                </a:solidFill>
                <a:latin typeface="Calibri" pitchFamily="34" charset="0"/>
                <a:ea typeface="Calibri" pitchFamily="34" charset="-122"/>
                <a:cs typeface="Calibri" pitchFamily="34" charset="-120"/>
              </a:rPr>
              <a:t>VigiBase, EudraVigilance, MedWatch dhe inteligjenca artificiale.</a:t>
            </a:r>
            <a:endParaRPr lang="en-US" sz="1150" dirty="0"/>
          </a:p>
        </p:txBody>
      </p:sp>
      <p:sp>
        <p:nvSpPr>
          <p:cNvPr id="29" name="Text 27"/>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2 · FARMAKOVIGJILENCA</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Klasifikimi i reaksioneve anësore (ADR)</a:t>
            </a:r>
            <a:endParaRPr lang="en-US" sz="30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548640" y="1783080"/>
          <a:ext cx="11064240" cy="4206240"/>
        </p:xfrm>
        <a:graphic>
          <a:graphicData uri="http://schemas.openxmlformats.org/drawingml/2006/table">
            <a:tbl>
              <a:tblPr/>
              <a:tblGrid>
                <a:gridCol w="2377440">
                  <a:extLst>
                    <a:ext uri="{9D8B030D-6E8A-4147-A177-3AD203B41FA5}">
                      <a16:colId xmlns:a16="http://schemas.microsoft.com/office/drawing/2014/main" val="20000"/>
                    </a:ext>
                  </a:extLst>
                </a:gridCol>
                <a:gridCol w="3931920">
                  <a:extLst>
                    <a:ext uri="{9D8B030D-6E8A-4147-A177-3AD203B41FA5}">
                      <a16:colId xmlns:a16="http://schemas.microsoft.com/office/drawing/2014/main" val="20001"/>
                    </a:ext>
                  </a:extLst>
                </a:gridCol>
                <a:gridCol w="4754880">
                  <a:extLst>
                    <a:ext uri="{9D8B030D-6E8A-4147-A177-3AD203B41FA5}">
                      <a16:colId xmlns:a16="http://schemas.microsoft.com/office/drawing/2014/main" val="20002"/>
                    </a:ext>
                  </a:extLst>
                </a:gridCol>
              </a:tblGrid>
              <a:tr h="502920">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Tipi</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028090"/>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Karakteristika</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028090"/>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Shembull klinik</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028090"/>
                    </a:solidFill>
                  </a:tcPr>
                </a:tc>
                <a:extLst>
                  <a:ext uri="{0D108BD9-81ED-4DB2-BD59-A6C34878D82A}">
                    <a16:rowId xmlns:a16="http://schemas.microsoft.com/office/drawing/2014/main" val="10000"/>
                  </a:ext>
                </a:extLst>
              </a:tr>
              <a:tr h="740664">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A — Augmented</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Të parashikueshme, të varura nga doza</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Hipoglicemia nga insulina; gjakderdhja nga warfarina</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40664">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B — Bizarre</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Të paparashikueshme, jo të varura nga doza</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Anafilaksia ndaj penicilinës; Sindroma Stevens–Johnson</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extLst>
                  <a:ext uri="{0D108BD9-81ED-4DB2-BD59-A6C34878D82A}">
                    <a16:rowId xmlns:a16="http://schemas.microsoft.com/office/drawing/2014/main" val="10002"/>
                  </a:ext>
                </a:extLst>
              </a:tr>
              <a:tr h="740664">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C — Chronic</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Shfaqen pas përdorimit afatgjatë</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Osteoporoza nga kortikosteroidet e zgjatura</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40664">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D — Delayed</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Efekte të vonuara, muaj/vite më vonë</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Teratogjeniteti; karcinogjeneza</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extLst>
                  <a:ext uri="{0D108BD9-81ED-4DB2-BD59-A6C34878D82A}">
                    <a16:rowId xmlns:a16="http://schemas.microsoft.com/office/drawing/2014/main" val="10004"/>
                  </a:ext>
                </a:extLst>
              </a:tr>
              <a:tr h="740664">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E — End of use</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Ndodhin pas ndërprerjes së trajtimit</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50" dirty="0">
                          <a:solidFill>
                            <a:srgbClr val="1B3A3E"/>
                          </a:solidFill>
                          <a:latin typeface="Calibri" pitchFamily="34" charset="0"/>
                          <a:ea typeface="Calibri" pitchFamily="34" charset="-122"/>
                          <a:cs typeface="Calibri" pitchFamily="34" charset="-120"/>
                        </a:rPr>
                        <a:t>Tërheqja e opioideve; hipertensioni pas beta-bllokuesve</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5" name="Text 2"/>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2 · FARMAKOVIGJILENCA</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Faktorët e rrezikut për reaksione anësore</a:t>
            </a:r>
            <a:endParaRPr lang="en-US" sz="3000" dirty="0"/>
          </a:p>
        </p:txBody>
      </p:sp>
      <p:sp>
        <p:nvSpPr>
          <p:cNvPr id="4" name="Shape 2"/>
          <p:cNvSpPr/>
          <p:nvPr/>
        </p:nvSpPr>
        <p:spPr>
          <a:xfrm>
            <a:off x="548640" y="1783080"/>
            <a:ext cx="5394960" cy="4251960"/>
          </a:xfrm>
          <a:prstGeom prst="roundRect">
            <a:avLst>
              <a:gd name="adj" fmla="val 2151"/>
            </a:avLst>
          </a:prstGeom>
          <a:solidFill>
            <a:srgbClr val="EAF6F6"/>
          </a:solidFill>
          <a:ln/>
        </p:spPr>
      </p:sp>
      <p:sp>
        <p:nvSpPr>
          <p:cNvPr id="5" name="Text 3"/>
          <p:cNvSpPr/>
          <p:nvPr/>
        </p:nvSpPr>
        <p:spPr>
          <a:xfrm>
            <a:off x="822960" y="2011680"/>
            <a:ext cx="4846320" cy="365760"/>
          </a:xfrm>
          <a:prstGeom prst="rect">
            <a:avLst/>
          </a:prstGeom>
          <a:noFill/>
          <a:ln/>
        </p:spPr>
        <p:txBody>
          <a:bodyPr wrap="square" rtlCol="0" anchor="ctr"/>
          <a:lstStyle/>
          <a:p>
            <a:pPr marL="0" indent="0">
              <a:buNone/>
            </a:pPr>
            <a:r>
              <a:rPr lang="en-US" sz="1300" b="1" kern="0" spc="100" dirty="0">
                <a:solidFill>
                  <a:srgbClr val="028090"/>
                </a:solidFill>
                <a:latin typeface="Calibri" pitchFamily="34" charset="0"/>
                <a:ea typeface="Calibri" pitchFamily="34" charset="-122"/>
                <a:cs typeface="Calibri" pitchFamily="34" charset="-120"/>
              </a:rPr>
              <a:t>JO TË MODIFIKUESHËM</a:t>
            </a:r>
            <a:endParaRPr lang="en-US" sz="1300" dirty="0"/>
          </a:p>
        </p:txBody>
      </p:sp>
      <p:sp>
        <p:nvSpPr>
          <p:cNvPr id="6" name="Shape 4"/>
          <p:cNvSpPr/>
          <p:nvPr/>
        </p:nvSpPr>
        <p:spPr>
          <a:xfrm>
            <a:off x="822960" y="2670048"/>
            <a:ext cx="118872" cy="118872"/>
          </a:xfrm>
          <a:prstGeom prst="ellipse">
            <a:avLst/>
          </a:prstGeom>
          <a:solidFill>
            <a:srgbClr val="028090"/>
          </a:solidFill>
          <a:ln/>
        </p:spPr>
      </p:sp>
      <p:sp>
        <p:nvSpPr>
          <p:cNvPr id="7" name="Text 5"/>
          <p:cNvSpPr/>
          <p:nvPr/>
        </p:nvSpPr>
        <p:spPr>
          <a:xfrm>
            <a:off x="1115568" y="2514600"/>
            <a:ext cx="4572000" cy="457200"/>
          </a:xfrm>
          <a:prstGeom prst="rect">
            <a:avLst/>
          </a:prstGeom>
          <a:noFill/>
          <a:ln/>
        </p:spPr>
        <p:txBody>
          <a:bodyPr wrap="square" rtlCol="0" anchor="ctr"/>
          <a:lstStyle/>
          <a:p>
            <a:pPr marL="0" indent="0">
              <a:buNone/>
            </a:pPr>
            <a:r>
              <a:rPr lang="en-US" sz="1400" dirty="0">
                <a:solidFill>
                  <a:srgbClr val="1B3A3E"/>
                </a:solidFill>
                <a:latin typeface="Calibri" pitchFamily="34" charset="0"/>
                <a:ea typeface="Calibri" pitchFamily="34" charset="-122"/>
                <a:cs typeface="Calibri" pitchFamily="34" charset="-120"/>
              </a:rPr>
              <a:t>Mosha</a:t>
            </a:r>
            <a:endParaRPr lang="en-US" sz="1400" dirty="0"/>
          </a:p>
        </p:txBody>
      </p:sp>
      <p:sp>
        <p:nvSpPr>
          <p:cNvPr id="8" name="Shape 6"/>
          <p:cNvSpPr/>
          <p:nvPr/>
        </p:nvSpPr>
        <p:spPr>
          <a:xfrm>
            <a:off x="822960" y="3291840"/>
            <a:ext cx="118872" cy="118872"/>
          </a:xfrm>
          <a:prstGeom prst="ellipse">
            <a:avLst/>
          </a:prstGeom>
          <a:solidFill>
            <a:srgbClr val="028090"/>
          </a:solidFill>
          <a:ln/>
        </p:spPr>
      </p:sp>
      <p:sp>
        <p:nvSpPr>
          <p:cNvPr id="9" name="Text 7"/>
          <p:cNvSpPr/>
          <p:nvPr/>
        </p:nvSpPr>
        <p:spPr>
          <a:xfrm>
            <a:off x="1115568" y="3136392"/>
            <a:ext cx="4572000" cy="457200"/>
          </a:xfrm>
          <a:prstGeom prst="rect">
            <a:avLst/>
          </a:prstGeom>
          <a:noFill/>
          <a:ln/>
        </p:spPr>
        <p:txBody>
          <a:bodyPr wrap="square" rtlCol="0" anchor="ctr"/>
          <a:lstStyle/>
          <a:p>
            <a:pPr marL="0" indent="0">
              <a:buNone/>
            </a:pPr>
            <a:r>
              <a:rPr lang="en-US" sz="1400" dirty="0">
                <a:solidFill>
                  <a:srgbClr val="1B3A3E"/>
                </a:solidFill>
                <a:latin typeface="Calibri" pitchFamily="34" charset="0"/>
                <a:ea typeface="Calibri" pitchFamily="34" charset="-122"/>
                <a:cs typeface="Calibri" pitchFamily="34" charset="-120"/>
              </a:rPr>
              <a:t>Gjenetika</a:t>
            </a:r>
            <a:endParaRPr lang="en-US" sz="1400" dirty="0"/>
          </a:p>
        </p:txBody>
      </p:sp>
      <p:sp>
        <p:nvSpPr>
          <p:cNvPr id="10" name="Shape 8"/>
          <p:cNvSpPr/>
          <p:nvPr/>
        </p:nvSpPr>
        <p:spPr>
          <a:xfrm>
            <a:off x="822960" y="3913632"/>
            <a:ext cx="118872" cy="118872"/>
          </a:xfrm>
          <a:prstGeom prst="ellipse">
            <a:avLst/>
          </a:prstGeom>
          <a:solidFill>
            <a:srgbClr val="028090"/>
          </a:solidFill>
          <a:ln/>
        </p:spPr>
      </p:sp>
      <p:sp>
        <p:nvSpPr>
          <p:cNvPr id="11" name="Text 9"/>
          <p:cNvSpPr/>
          <p:nvPr/>
        </p:nvSpPr>
        <p:spPr>
          <a:xfrm>
            <a:off x="1115568" y="3758184"/>
            <a:ext cx="4572000" cy="457200"/>
          </a:xfrm>
          <a:prstGeom prst="rect">
            <a:avLst/>
          </a:prstGeom>
          <a:noFill/>
          <a:ln/>
        </p:spPr>
        <p:txBody>
          <a:bodyPr wrap="square" rtlCol="0" anchor="ctr"/>
          <a:lstStyle/>
          <a:p>
            <a:pPr marL="0" indent="0">
              <a:buNone/>
            </a:pPr>
            <a:r>
              <a:rPr lang="en-US" sz="1400" dirty="0">
                <a:solidFill>
                  <a:srgbClr val="1B3A3E"/>
                </a:solidFill>
                <a:latin typeface="Calibri" pitchFamily="34" charset="0"/>
                <a:ea typeface="Calibri" pitchFamily="34" charset="-122"/>
                <a:cs typeface="Calibri" pitchFamily="34" charset="-120"/>
              </a:rPr>
              <a:t>Shtatzënia</a:t>
            </a:r>
            <a:endParaRPr lang="en-US" sz="1400" dirty="0"/>
          </a:p>
        </p:txBody>
      </p:sp>
      <p:sp>
        <p:nvSpPr>
          <p:cNvPr id="12" name="Shape 10"/>
          <p:cNvSpPr/>
          <p:nvPr/>
        </p:nvSpPr>
        <p:spPr>
          <a:xfrm>
            <a:off x="822960" y="4535424"/>
            <a:ext cx="118872" cy="118872"/>
          </a:xfrm>
          <a:prstGeom prst="ellipse">
            <a:avLst/>
          </a:prstGeom>
          <a:solidFill>
            <a:srgbClr val="028090"/>
          </a:solidFill>
          <a:ln/>
        </p:spPr>
      </p:sp>
      <p:sp>
        <p:nvSpPr>
          <p:cNvPr id="13" name="Text 11"/>
          <p:cNvSpPr/>
          <p:nvPr/>
        </p:nvSpPr>
        <p:spPr>
          <a:xfrm>
            <a:off x="1115568" y="4379976"/>
            <a:ext cx="4572000" cy="457200"/>
          </a:xfrm>
          <a:prstGeom prst="rect">
            <a:avLst/>
          </a:prstGeom>
          <a:noFill/>
          <a:ln/>
        </p:spPr>
        <p:txBody>
          <a:bodyPr wrap="square" rtlCol="0" anchor="ctr"/>
          <a:lstStyle/>
          <a:p>
            <a:pPr marL="0" indent="0">
              <a:buNone/>
            </a:pPr>
            <a:r>
              <a:rPr lang="en-US" sz="1400" dirty="0">
                <a:solidFill>
                  <a:srgbClr val="1B3A3E"/>
                </a:solidFill>
                <a:latin typeface="Calibri" pitchFamily="34" charset="0"/>
                <a:ea typeface="Calibri" pitchFamily="34" charset="-122"/>
                <a:cs typeface="Calibri" pitchFamily="34" charset="-120"/>
              </a:rPr>
              <a:t>Sëmundjet kronike</a:t>
            </a:r>
            <a:endParaRPr lang="en-US" sz="1400" dirty="0"/>
          </a:p>
        </p:txBody>
      </p:sp>
      <p:sp>
        <p:nvSpPr>
          <p:cNvPr id="14" name="Shape 12"/>
          <p:cNvSpPr/>
          <p:nvPr/>
        </p:nvSpPr>
        <p:spPr>
          <a:xfrm>
            <a:off x="822960" y="5157216"/>
            <a:ext cx="118872" cy="118872"/>
          </a:xfrm>
          <a:prstGeom prst="ellipse">
            <a:avLst/>
          </a:prstGeom>
          <a:solidFill>
            <a:srgbClr val="028090"/>
          </a:solidFill>
          <a:ln/>
        </p:spPr>
      </p:sp>
      <p:sp>
        <p:nvSpPr>
          <p:cNvPr id="15" name="Text 13"/>
          <p:cNvSpPr/>
          <p:nvPr/>
        </p:nvSpPr>
        <p:spPr>
          <a:xfrm>
            <a:off x="1115568" y="5001768"/>
            <a:ext cx="4572000" cy="457200"/>
          </a:xfrm>
          <a:prstGeom prst="rect">
            <a:avLst/>
          </a:prstGeom>
          <a:noFill/>
          <a:ln/>
        </p:spPr>
        <p:txBody>
          <a:bodyPr wrap="square" rtlCol="0" anchor="ctr"/>
          <a:lstStyle/>
          <a:p>
            <a:pPr marL="0" indent="0">
              <a:buNone/>
            </a:pPr>
            <a:r>
              <a:rPr lang="en-US" sz="1400" dirty="0">
                <a:solidFill>
                  <a:srgbClr val="1B3A3E"/>
                </a:solidFill>
                <a:latin typeface="Calibri" pitchFamily="34" charset="0"/>
                <a:ea typeface="Calibri" pitchFamily="34" charset="-122"/>
                <a:cs typeface="Calibri" pitchFamily="34" charset="-120"/>
              </a:rPr>
              <a:t>Dëmtimi renal / hepatik</a:t>
            </a:r>
            <a:endParaRPr lang="en-US" sz="1400" dirty="0"/>
          </a:p>
        </p:txBody>
      </p:sp>
      <p:sp>
        <p:nvSpPr>
          <p:cNvPr id="16" name="Shape 14"/>
          <p:cNvSpPr/>
          <p:nvPr/>
        </p:nvSpPr>
        <p:spPr>
          <a:xfrm>
            <a:off x="6217920" y="1783080"/>
            <a:ext cx="5394960" cy="4251960"/>
          </a:xfrm>
          <a:prstGeom prst="roundRect">
            <a:avLst>
              <a:gd name="adj" fmla="val 2151"/>
            </a:avLst>
          </a:prstGeom>
          <a:solidFill>
            <a:srgbClr val="023047"/>
          </a:solidFill>
          <a:ln/>
        </p:spPr>
      </p:sp>
      <p:sp>
        <p:nvSpPr>
          <p:cNvPr id="17" name="Text 15"/>
          <p:cNvSpPr/>
          <p:nvPr/>
        </p:nvSpPr>
        <p:spPr>
          <a:xfrm>
            <a:off x="6492240" y="2011680"/>
            <a:ext cx="4846320" cy="365760"/>
          </a:xfrm>
          <a:prstGeom prst="rect">
            <a:avLst/>
          </a:prstGeom>
          <a:noFill/>
          <a:ln/>
        </p:spPr>
        <p:txBody>
          <a:bodyPr wrap="square" rtlCol="0" anchor="ctr"/>
          <a:lstStyle/>
          <a:p>
            <a:pPr marL="0" indent="0">
              <a:buNone/>
            </a:pPr>
            <a:r>
              <a:rPr lang="en-US" sz="1300" b="1" kern="0" spc="100" dirty="0">
                <a:solidFill>
                  <a:srgbClr val="02C39A"/>
                </a:solidFill>
                <a:latin typeface="Calibri" pitchFamily="34" charset="0"/>
                <a:ea typeface="Calibri" pitchFamily="34" charset="-122"/>
                <a:cs typeface="Calibri" pitchFamily="34" charset="-120"/>
              </a:rPr>
              <a:t>TË MODIFIKUESHËM</a:t>
            </a:r>
            <a:endParaRPr lang="en-US" sz="1300" dirty="0"/>
          </a:p>
        </p:txBody>
      </p:sp>
      <p:sp>
        <p:nvSpPr>
          <p:cNvPr id="18" name="Shape 16"/>
          <p:cNvSpPr/>
          <p:nvPr/>
        </p:nvSpPr>
        <p:spPr>
          <a:xfrm>
            <a:off x="6492240" y="2670048"/>
            <a:ext cx="118872" cy="118872"/>
          </a:xfrm>
          <a:prstGeom prst="ellipse">
            <a:avLst/>
          </a:prstGeom>
          <a:solidFill>
            <a:srgbClr val="02C39A"/>
          </a:solidFill>
          <a:ln/>
        </p:spPr>
      </p:sp>
      <p:sp>
        <p:nvSpPr>
          <p:cNvPr id="19" name="Text 17"/>
          <p:cNvSpPr/>
          <p:nvPr/>
        </p:nvSpPr>
        <p:spPr>
          <a:xfrm>
            <a:off x="6784848" y="2514600"/>
            <a:ext cx="4572000" cy="45720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Polifarmacia</a:t>
            </a:r>
            <a:endParaRPr lang="en-US" sz="1400" dirty="0"/>
          </a:p>
        </p:txBody>
      </p:sp>
      <p:sp>
        <p:nvSpPr>
          <p:cNvPr id="20" name="Shape 18"/>
          <p:cNvSpPr/>
          <p:nvPr/>
        </p:nvSpPr>
        <p:spPr>
          <a:xfrm>
            <a:off x="6492240" y="3291840"/>
            <a:ext cx="118872" cy="118872"/>
          </a:xfrm>
          <a:prstGeom prst="ellipse">
            <a:avLst/>
          </a:prstGeom>
          <a:solidFill>
            <a:srgbClr val="02C39A"/>
          </a:solidFill>
          <a:ln/>
        </p:spPr>
      </p:sp>
      <p:sp>
        <p:nvSpPr>
          <p:cNvPr id="21" name="Text 19"/>
          <p:cNvSpPr/>
          <p:nvPr/>
        </p:nvSpPr>
        <p:spPr>
          <a:xfrm>
            <a:off x="6784848" y="3136392"/>
            <a:ext cx="4572000" cy="45720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Dokumentacioni i dobët</a:t>
            </a:r>
            <a:endParaRPr lang="en-US" sz="1400" dirty="0"/>
          </a:p>
        </p:txBody>
      </p:sp>
      <p:sp>
        <p:nvSpPr>
          <p:cNvPr id="22" name="Shape 20"/>
          <p:cNvSpPr/>
          <p:nvPr/>
        </p:nvSpPr>
        <p:spPr>
          <a:xfrm>
            <a:off x="6492240" y="3913632"/>
            <a:ext cx="118872" cy="118872"/>
          </a:xfrm>
          <a:prstGeom prst="ellipse">
            <a:avLst/>
          </a:prstGeom>
          <a:solidFill>
            <a:srgbClr val="02C39A"/>
          </a:solidFill>
          <a:ln/>
        </p:spPr>
      </p:sp>
      <p:sp>
        <p:nvSpPr>
          <p:cNvPr id="23" name="Text 21"/>
          <p:cNvSpPr/>
          <p:nvPr/>
        </p:nvSpPr>
        <p:spPr>
          <a:xfrm>
            <a:off x="6784848" y="3758184"/>
            <a:ext cx="4572000" cy="45720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Monitorimi i pamjaftueshëm</a:t>
            </a:r>
            <a:endParaRPr lang="en-US" sz="1400" dirty="0"/>
          </a:p>
        </p:txBody>
      </p:sp>
      <p:sp>
        <p:nvSpPr>
          <p:cNvPr id="24" name="Shape 22"/>
          <p:cNvSpPr/>
          <p:nvPr/>
        </p:nvSpPr>
        <p:spPr>
          <a:xfrm>
            <a:off x="6492240" y="4535424"/>
            <a:ext cx="118872" cy="118872"/>
          </a:xfrm>
          <a:prstGeom prst="ellipse">
            <a:avLst/>
          </a:prstGeom>
          <a:solidFill>
            <a:srgbClr val="02C39A"/>
          </a:solidFill>
          <a:ln/>
        </p:spPr>
      </p:sp>
      <p:sp>
        <p:nvSpPr>
          <p:cNvPr id="25" name="Text 23"/>
          <p:cNvSpPr/>
          <p:nvPr/>
        </p:nvSpPr>
        <p:spPr>
          <a:xfrm>
            <a:off x="6784848" y="4379976"/>
            <a:ext cx="4572000" cy="45720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Gabimet në përshkrim</a:t>
            </a:r>
            <a:endParaRPr lang="en-US" sz="1400" dirty="0"/>
          </a:p>
        </p:txBody>
      </p:sp>
      <p:sp>
        <p:nvSpPr>
          <p:cNvPr id="26" name="Shape 24"/>
          <p:cNvSpPr/>
          <p:nvPr/>
        </p:nvSpPr>
        <p:spPr>
          <a:xfrm>
            <a:off x="6492240" y="5157216"/>
            <a:ext cx="118872" cy="118872"/>
          </a:xfrm>
          <a:prstGeom prst="ellipse">
            <a:avLst/>
          </a:prstGeom>
          <a:solidFill>
            <a:srgbClr val="02C39A"/>
          </a:solidFill>
          <a:ln/>
        </p:spPr>
      </p:sp>
      <p:sp>
        <p:nvSpPr>
          <p:cNvPr id="27" name="Text 25"/>
          <p:cNvSpPr/>
          <p:nvPr/>
        </p:nvSpPr>
        <p:spPr>
          <a:xfrm>
            <a:off x="6784848" y="5001768"/>
            <a:ext cx="4572000" cy="45720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Rakordimi jo i plotë i barnave</a:t>
            </a:r>
            <a:endParaRPr lang="en-US" sz="1400" dirty="0"/>
          </a:p>
        </p:txBody>
      </p:sp>
      <p:sp>
        <p:nvSpPr>
          <p:cNvPr id="28" name="Text 26"/>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2 · FARMAKOVIGJILENCA</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Sistemet globale të raportimit</a:t>
            </a:r>
            <a:endParaRPr lang="en-US" sz="30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48640" y="1783080"/>
          <a:ext cx="11064240" cy="4023360"/>
        </p:xfrm>
        <a:graphic>
          <a:graphicData uri="http://schemas.openxmlformats.org/drawingml/2006/table">
            <a:tbl>
              <a:tblPr/>
              <a:tblGrid>
                <a:gridCol w="1828800">
                  <a:extLst>
                    <a:ext uri="{9D8B030D-6E8A-4147-A177-3AD203B41FA5}">
                      <a16:colId xmlns:a16="http://schemas.microsoft.com/office/drawing/2014/main" val="20000"/>
                    </a:ext>
                  </a:extLst>
                </a:gridCol>
                <a:gridCol w="4617720">
                  <a:extLst>
                    <a:ext uri="{9D8B030D-6E8A-4147-A177-3AD203B41FA5}">
                      <a16:colId xmlns:a16="http://schemas.microsoft.com/office/drawing/2014/main" val="20001"/>
                    </a:ext>
                  </a:extLst>
                </a:gridCol>
                <a:gridCol w="4617720">
                  <a:extLst>
                    <a:ext uri="{9D8B030D-6E8A-4147-A177-3AD203B41FA5}">
                      <a16:colId xmlns:a16="http://schemas.microsoft.com/office/drawing/2014/main" val="20002"/>
                    </a:ext>
                  </a:extLst>
                </a:gridCol>
              </a:tblGrid>
              <a:tr h="502920">
                <a:tc>
                  <a:txBody>
                    <a:bodyPr/>
                    <a:lstStyle/>
                    <a:p>
                      <a:pPr marL="0" indent="0">
                        <a:buNone/>
                      </a:pP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028090"/>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VigiBase / EudraVigilance</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028090"/>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MedWatch</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028090"/>
                    </a:solidFill>
                  </a:tcPr>
                </a:tc>
                <a:extLst>
                  <a:ext uri="{0D108BD9-81ED-4DB2-BD59-A6C34878D82A}">
                    <a16:rowId xmlns:a16="http://schemas.microsoft.com/office/drawing/2014/main" val="10000"/>
                  </a:ext>
                </a:extLst>
              </a:tr>
              <a:tr h="822960">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Institucioni</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OBSH (Uppsala) / Agjencia Evropiane e Barnave (EMA)</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Administrata Amerikane e Ushqimit dhe Barnave (FDA)</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40080">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Rajoni</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Global / Bashkimi Evropian</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Shtetet e Bashkuara</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extLst>
                  <a:ext uri="{0D108BD9-81ED-4DB2-BD59-A6C34878D82A}">
                    <a16:rowId xmlns:a16="http://schemas.microsoft.com/office/drawing/2014/main" val="10002"/>
                  </a:ext>
                </a:extLst>
              </a:tr>
              <a:tr h="822960">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Qëllimi</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Zbulimi i sinjaleve dhe vlerësimi i sigurisë</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Raportimi dhe ndërhyrja rregullatore</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22960">
                <a:tc>
                  <a:txBody>
                    <a:bodyPr/>
                    <a:lstStyle/>
                    <a:p>
                      <a:pPr marL="0" indent="0">
                        <a:buNone/>
                      </a:pPr>
                      <a:r>
                        <a:rPr lang="en-US" sz="1250" b="1" dirty="0">
                          <a:solidFill>
                            <a:srgbClr val="1B3A3E"/>
                          </a:solidFill>
                          <a:latin typeface="Calibri" pitchFamily="34" charset="0"/>
                          <a:ea typeface="Calibri" pitchFamily="34" charset="-122"/>
                          <a:cs typeface="Calibri" pitchFamily="34" charset="-120"/>
                        </a:rPr>
                        <a:t>Burimet</a:t>
                      </a:r>
                      <a:endParaRPr lang="en-US" sz="125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Profesionistë, kompani farmaceutike, pacientë</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tc>
                  <a:txBody>
                    <a:bodyPr/>
                    <a:lstStyle/>
                    <a:p>
                      <a:pPr marL="0" indent="0">
                        <a:buNone/>
                      </a:pPr>
                      <a:r>
                        <a:rPr lang="en-US" sz="1200" dirty="0">
                          <a:solidFill>
                            <a:srgbClr val="1B3A3E"/>
                          </a:solidFill>
                          <a:latin typeface="Calibri" pitchFamily="34" charset="0"/>
                          <a:ea typeface="Calibri" pitchFamily="34" charset="-122"/>
                          <a:cs typeface="Calibri" pitchFamily="34" charset="-120"/>
                        </a:rPr>
                        <a:t>Mjekë, farmacistë, infermierë, pacientë, prodhues</a:t>
                      </a:r>
                      <a:endParaRPr lang="en-US" sz="1200" dirty="0">
                        <a:latin typeface="Calibri" charset="0"/>
                        <a:ea typeface="Calibri" charset="0"/>
                        <a:cs typeface="Calibri" charset="0"/>
                      </a:endParaRPr>
                    </a:p>
                  </a:txBody>
                  <a:tcPr anchor="ctr">
                    <a:lnL w="12700" cap="flat" cmpd="sng" algn="ctr">
                      <a:solidFill>
                        <a:srgbClr val="DDEDED"/>
                      </a:solidFill>
                      <a:prstDash val="solid"/>
                      <a:round/>
                      <a:headEnd type="none" w="med" len="med"/>
                      <a:tailEnd type="none" w="med" len="med"/>
                    </a:lnL>
                    <a:lnR w="12700" cap="flat" cmpd="sng" algn="ctr">
                      <a:solidFill>
                        <a:srgbClr val="DDEDED"/>
                      </a:solidFill>
                      <a:prstDash val="solid"/>
                      <a:round/>
                      <a:headEnd type="none" w="med" len="med"/>
                      <a:tailEnd type="none" w="med" len="med"/>
                    </a:lnR>
                    <a:lnT w="12700" cap="flat" cmpd="sng" algn="ctr">
                      <a:solidFill>
                        <a:srgbClr val="DDEDED"/>
                      </a:solidFill>
                      <a:prstDash val="solid"/>
                      <a:round/>
                      <a:headEnd type="none" w="med" len="med"/>
                      <a:tailEnd type="none" w="med" len="med"/>
                    </a:lnT>
                    <a:lnB w="12700" cap="flat" cmpd="sng" algn="ctr">
                      <a:solidFill>
                        <a:srgbClr val="DDEDED"/>
                      </a:solidFill>
                      <a:prstDash val="solid"/>
                      <a:round/>
                      <a:headEnd type="none" w="med" len="med"/>
                      <a:tailEnd type="none" w="med" len="med"/>
                    </a:lnB>
                    <a:solidFill>
                      <a:srgbClr val="EAF6F6"/>
                    </a:solidFill>
                  </a:tcPr>
                </a:tc>
                <a:extLst>
                  <a:ext uri="{0D108BD9-81ED-4DB2-BD59-A6C34878D82A}">
                    <a16:rowId xmlns:a16="http://schemas.microsoft.com/office/drawing/2014/main" val="10004"/>
                  </a:ext>
                </a:extLst>
              </a:tr>
            </a:tbl>
          </a:graphicData>
        </a:graphic>
      </p:graphicFrame>
      <p:sp>
        <p:nvSpPr>
          <p:cNvPr id="5" name="Text 2"/>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2 · FARMAKOVIGJILENCA</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Inteligjenca artificiale dhe e ardhmja</a:t>
            </a:r>
            <a:endParaRPr lang="en-US" sz="3000" dirty="0"/>
          </a:p>
        </p:txBody>
      </p:sp>
      <p:sp>
        <p:nvSpPr>
          <p:cNvPr id="4" name="Text 2"/>
          <p:cNvSpPr/>
          <p:nvPr/>
        </p:nvSpPr>
        <p:spPr>
          <a:xfrm>
            <a:off x="548640" y="1737360"/>
            <a:ext cx="11064240" cy="914400"/>
          </a:xfrm>
          <a:prstGeom prst="rect">
            <a:avLst/>
          </a:prstGeom>
          <a:noFill/>
          <a:ln/>
        </p:spPr>
        <p:txBody>
          <a:bodyPr wrap="square" rtlCol="0" anchor="ctr"/>
          <a:lstStyle/>
          <a:p>
            <a:pPr marL="0" indent="0">
              <a:lnSpc>
                <a:spcPct val="125000"/>
              </a:lnSpc>
              <a:buNone/>
            </a:pPr>
            <a:r>
              <a:rPr lang="en-US" sz="1500" dirty="0">
                <a:solidFill>
                  <a:srgbClr val="1B3A3E"/>
                </a:solidFill>
                <a:latin typeface="Calibri" pitchFamily="34" charset="0"/>
                <a:ea typeface="Calibri" pitchFamily="34" charset="-122"/>
                <a:cs typeface="Calibri" pitchFamily="34" charset="-120"/>
              </a:rPr>
              <a:t>Sistemet tradicionale të monitorimit po plotësohen nga algoritme inteligjente që analizojnë sasi të mëdha të dhënash klinike, duke transformuar farmakovigjilencën nga një disiplinë reaktive në një sistem parashikues dhe proaktiv.</a:t>
            </a:r>
            <a:endParaRPr lang="en-US" sz="1500" dirty="0"/>
          </a:p>
        </p:txBody>
      </p:sp>
      <p:sp>
        <p:nvSpPr>
          <p:cNvPr id="5" name="Shape 3"/>
          <p:cNvSpPr/>
          <p:nvPr/>
        </p:nvSpPr>
        <p:spPr>
          <a:xfrm>
            <a:off x="548640" y="2880360"/>
            <a:ext cx="3566160" cy="3200400"/>
          </a:xfrm>
          <a:prstGeom prst="roundRect">
            <a:avLst>
              <a:gd name="adj" fmla="val 2857"/>
            </a:avLst>
          </a:prstGeom>
          <a:solidFill>
            <a:srgbClr val="EAF6F6"/>
          </a:solidFill>
          <a:ln/>
        </p:spPr>
      </p:sp>
      <p:sp>
        <p:nvSpPr>
          <p:cNvPr id="6" name="Text 4"/>
          <p:cNvSpPr/>
          <p:nvPr/>
        </p:nvSpPr>
        <p:spPr>
          <a:xfrm>
            <a:off x="777240" y="3108960"/>
            <a:ext cx="3108960" cy="502920"/>
          </a:xfrm>
          <a:prstGeom prst="rect">
            <a:avLst/>
          </a:prstGeom>
          <a:noFill/>
          <a:ln/>
        </p:spPr>
        <p:txBody>
          <a:bodyPr wrap="square" rtlCol="0" anchor="ctr"/>
          <a:lstStyle/>
          <a:p>
            <a:pPr marL="0" indent="0">
              <a:buNone/>
            </a:pPr>
            <a:r>
              <a:rPr lang="en-US" sz="1700" b="1" dirty="0">
                <a:solidFill>
                  <a:srgbClr val="028090"/>
                </a:solidFill>
                <a:latin typeface="Cambria" pitchFamily="34" charset="0"/>
                <a:ea typeface="Cambria" pitchFamily="34" charset="-122"/>
                <a:cs typeface="Cambria" pitchFamily="34" charset="-120"/>
              </a:rPr>
              <a:t>Big Data</a:t>
            </a:r>
            <a:endParaRPr lang="en-US" sz="1700" dirty="0"/>
          </a:p>
        </p:txBody>
      </p:sp>
      <p:sp>
        <p:nvSpPr>
          <p:cNvPr id="7" name="Text 5"/>
          <p:cNvSpPr/>
          <p:nvPr/>
        </p:nvSpPr>
        <p:spPr>
          <a:xfrm>
            <a:off x="777240" y="3703320"/>
            <a:ext cx="3108960" cy="2194560"/>
          </a:xfrm>
          <a:prstGeom prst="rect">
            <a:avLst/>
          </a:prstGeom>
          <a:noFill/>
          <a:ln/>
        </p:spPr>
        <p:txBody>
          <a:bodyPr wrap="square" rtlCol="0" anchor="ctr"/>
          <a:lstStyle/>
          <a:p>
            <a:pPr marL="0" indent="0">
              <a:lnSpc>
                <a:spcPct val="125000"/>
              </a:lnSpc>
              <a:buNone/>
            </a:pPr>
            <a:r>
              <a:rPr lang="en-US" sz="1250" dirty="0">
                <a:solidFill>
                  <a:srgbClr val="1B3A3E"/>
                </a:solidFill>
                <a:latin typeface="Calibri" pitchFamily="34" charset="0"/>
                <a:ea typeface="Calibri" pitchFamily="34" charset="-122"/>
                <a:cs typeface="Calibri" pitchFamily="34" charset="-120"/>
              </a:rPr>
              <a:t>Analiza e kartelave elektronike, databazave globale dhe pajisjeve inteligjente për të zbuluar modele të reja toksiciteti.</a:t>
            </a:r>
            <a:endParaRPr lang="en-US" sz="1250" dirty="0"/>
          </a:p>
        </p:txBody>
      </p:sp>
      <p:sp>
        <p:nvSpPr>
          <p:cNvPr id="8" name="Shape 6"/>
          <p:cNvSpPr/>
          <p:nvPr/>
        </p:nvSpPr>
        <p:spPr>
          <a:xfrm>
            <a:off x="4297680" y="2880360"/>
            <a:ext cx="3566160" cy="3200400"/>
          </a:xfrm>
          <a:prstGeom prst="roundRect">
            <a:avLst>
              <a:gd name="adj" fmla="val 2857"/>
            </a:avLst>
          </a:prstGeom>
          <a:solidFill>
            <a:srgbClr val="EAF6F6"/>
          </a:solidFill>
          <a:ln/>
        </p:spPr>
      </p:sp>
      <p:sp>
        <p:nvSpPr>
          <p:cNvPr id="9" name="Text 7"/>
          <p:cNvSpPr/>
          <p:nvPr/>
        </p:nvSpPr>
        <p:spPr>
          <a:xfrm>
            <a:off x="4526280" y="3108960"/>
            <a:ext cx="3108960" cy="502920"/>
          </a:xfrm>
          <a:prstGeom prst="rect">
            <a:avLst/>
          </a:prstGeom>
          <a:noFill/>
          <a:ln/>
        </p:spPr>
        <p:txBody>
          <a:bodyPr wrap="square" rtlCol="0" anchor="ctr"/>
          <a:lstStyle/>
          <a:p>
            <a:pPr marL="0" indent="0">
              <a:buNone/>
            </a:pPr>
            <a:r>
              <a:rPr lang="en-US" sz="1700" b="1" dirty="0">
                <a:solidFill>
                  <a:srgbClr val="028090"/>
                </a:solidFill>
                <a:latin typeface="Cambria" pitchFamily="34" charset="0"/>
                <a:ea typeface="Cambria" pitchFamily="34" charset="-122"/>
                <a:cs typeface="Cambria" pitchFamily="34" charset="-120"/>
              </a:rPr>
              <a:t>Farmakogjenomika</a:t>
            </a:r>
            <a:endParaRPr lang="en-US" sz="1700" dirty="0"/>
          </a:p>
        </p:txBody>
      </p:sp>
      <p:sp>
        <p:nvSpPr>
          <p:cNvPr id="10" name="Text 8"/>
          <p:cNvSpPr/>
          <p:nvPr/>
        </p:nvSpPr>
        <p:spPr>
          <a:xfrm>
            <a:off x="4526280" y="3703320"/>
            <a:ext cx="3108960" cy="2194560"/>
          </a:xfrm>
          <a:prstGeom prst="rect">
            <a:avLst/>
          </a:prstGeom>
          <a:noFill/>
          <a:ln/>
        </p:spPr>
        <p:txBody>
          <a:bodyPr wrap="square" rtlCol="0" anchor="ctr"/>
          <a:lstStyle/>
          <a:p>
            <a:pPr marL="0" indent="0">
              <a:lnSpc>
                <a:spcPct val="125000"/>
              </a:lnSpc>
              <a:buNone/>
            </a:pPr>
            <a:r>
              <a:rPr lang="en-US" sz="1250" dirty="0">
                <a:solidFill>
                  <a:srgbClr val="1B3A3E"/>
                </a:solidFill>
                <a:latin typeface="Calibri" pitchFamily="34" charset="0"/>
                <a:ea typeface="Calibri" pitchFamily="34" charset="-122"/>
                <a:cs typeface="Calibri" pitchFamily="34" charset="-120"/>
              </a:rPr>
              <a:t>Trajtim i personalizuar sipas profilit gjenetik të pacientit, duke reduktuar rrezikun e reaksioneve serioze.</a:t>
            </a:r>
            <a:endParaRPr lang="en-US" sz="1250" dirty="0"/>
          </a:p>
        </p:txBody>
      </p:sp>
      <p:sp>
        <p:nvSpPr>
          <p:cNvPr id="11" name="Shape 9"/>
          <p:cNvSpPr/>
          <p:nvPr/>
        </p:nvSpPr>
        <p:spPr>
          <a:xfrm>
            <a:off x="8046720" y="2880360"/>
            <a:ext cx="3566160" cy="3200400"/>
          </a:xfrm>
          <a:prstGeom prst="roundRect">
            <a:avLst>
              <a:gd name="adj" fmla="val 2857"/>
            </a:avLst>
          </a:prstGeom>
          <a:solidFill>
            <a:srgbClr val="EAF6F6"/>
          </a:solidFill>
          <a:ln/>
        </p:spPr>
      </p:sp>
      <p:sp>
        <p:nvSpPr>
          <p:cNvPr id="12" name="Text 10"/>
          <p:cNvSpPr/>
          <p:nvPr/>
        </p:nvSpPr>
        <p:spPr>
          <a:xfrm>
            <a:off x="8275320" y="3108960"/>
            <a:ext cx="3108960" cy="502920"/>
          </a:xfrm>
          <a:prstGeom prst="rect">
            <a:avLst/>
          </a:prstGeom>
          <a:noFill/>
          <a:ln/>
        </p:spPr>
        <p:txBody>
          <a:bodyPr wrap="square" rtlCol="0" anchor="ctr"/>
          <a:lstStyle/>
          <a:p>
            <a:pPr marL="0" indent="0">
              <a:buNone/>
            </a:pPr>
            <a:r>
              <a:rPr lang="en-US" sz="1700" b="1" dirty="0">
                <a:solidFill>
                  <a:srgbClr val="028090"/>
                </a:solidFill>
                <a:latin typeface="Cambria" pitchFamily="34" charset="0"/>
                <a:ea typeface="Cambria" pitchFamily="34" charset="-122"/>
                <a:cs typeface="Cambria" pitchFamily="34" charset="-120"/>
              </a:rPr>
              <a:t>Teknologjia e veshur</a:t>
            </a:r>
            <a:endParaRPr lang="en-US" sz="1700" dirty="0"/>
          </a:p>
        </p:txBody>
      </p:sp>
      <p:sp>
        <p:nvSpPr>
          <p:cNvPr id="13" name="Text 11"/>
          <p:cNvSpPr/>
          <p:nvPr/>
        </p:nvSpPr>
        <p:spPr>
          <a:xfrm>
            <a:off x="8275320" y="3703320"/>
            <a:ext cx="3108960" cy="2194560"/>
          </a:xfrm>
          <a:prstGeom prst="rect">
            <a:avLst/>
          </a:prstGeom>
          <a:noFill/>
          <a:ln/>
        </p:spPr>
        <p:txBody>
          <a:bodyPr wrap="square" rtlCol="0" anchor="ctr"/>
          <a:lstStyle/>
          <a:p>
            <a:pPr marL="0" indent="0">
              <a:lnSpc>
                <a:spcPct val="125000"/>
              </a:lnSpc>
              <a:buNone/>
            </a:pPr>
            <a:r>
              <a:rPr lang="en-US" sz="1250" dirty="0">
                <a:solidFill>
                  <a:srgbClr val="1B3A3E"/>
                </a:solidFill>
                <a:latin typeface="Calibri" pitchFamily="34" charset="0"/>
                <a:ea typeface="Calibri" pitchFamily="34" charset="-122"/>
                <a:cs typeface="Calibri" pitchFamily="34" charset="-120"/>
              </a:rPr>
              <a:t>Sensorë dhe orë smart që monitorojnë vazhdimisht shenjat vitale dhe sinjalizojnë anomalitë herët.</a:t>
            </a:r>
            <a:endParaRPr lang="en-US" sz="1250" dirty="0"/>
          </a:p>
        </p:txBody>
      </p:sp>
      <p:sp>
        <p:nvSpPr>
          <p:cNvPr id="14" name="Text 12"/>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23047"/>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2C39A"/>
          </a:solidFill>
          <a:ln/>
        </p:spPr>
      </p:sp>
      <p:sp>
        <p:nvSpPr>
          <p:cNvPr id="3" name="Shape 1"/>
          <p:cNvSpPr/>
          <p:nvPr/>
        </p:nvSpPr>
        <p:spPr>
          <a:xfrm>
            <a:off x="-1371600" y="4114800"/>
            <a:ext cx="5486400" cy="5486400"/>
          </a:xfrm>
          <a:prstGeom prst="ellipse">
            <a:avLst/>
          </a:prstGeom>
          <a:solidFill>
            <a:srgbClr val="023047"/>
          </a:solidFill>
          <a:ln/>
        </p:spPr>
      </p:sp>
      <p:sp>
        <p:nvSpPr>
          <p:cNvPr id="4" name="Text 2"/>
          <p:cNvSpPr/>
          <p:nvPr/>
        </p:nvSpPr>
        <p:spPr>
          <a:xfrm>
            <a:off x="731520" y="2011680"/>
            <a:ext cx="2743200" cy="1828800"/>
          </a:xfrm>
          <a:prstGeom prst="rect">
            <a:avLst/>
          </a:prstGeom>
          <a:noFill/>
          <a:ln/>
        </p:spPr>
        <p:txBody>
          <a:bodyPr wrap="square" rtlCol="0" anchor="ctr"/>
          <a:lstStyle/>
          <a:p>
            <a:pPr marL="0" indent="0">
              <a:buNone/>
            </a:pPr>
            <a:r>
              <a:rPr lang="en-US" sz="9000" b="1" dirty="0">
                <a:solidFill>
                  <a:srgbClr val="FFFFFF">
                    <a:alpha val="35000"/>
                  </a:srgbClr>
                </a:solidFill>
                <a:latin typeface="Cambria" pitchFamily="34" charset="0"/>
                <a:ea typeface="Cambria" pitchFamily="34" charset="-122"/>
                <a:cs typeface="Cambria" pitchFamily="34" charset="-120"/>
              </a:rPr>
              <a:t>3</a:t>
            </a:r>
            <a:endParaRPr lang="en-US" sz="9000" dirty="0"/>
          </a:p>
        </p:txBody>
      </p:sp>
      <p:sp>
        <p:nvSpPr>
          <p:cNvPr id="5" name="Text 3"/>
          <p:cNvSpPr/>
          <p:nvPr/>
        </p:nvSpPr>
        <p:spPr>
          <a:xfrm>
            <a:off x="777240" y="2743200"/>
            <a:ext cx="5486400" cy="365760"/>
          </a:xfrm>
          <a:prstGeom prst="rect">
            <a:avLst/>
          </a:prstGeom>
          <a:noFill/>
          <a:ln/>
        </p:spPr>
        <p:txBody>
          <a:bodyPr wrap="square" rtlCol="0" anchor="ctr"/>
          <a:lstStyle/>
          <a:p>
            <a:pPr marL="0" indent="0">
              <a:buNone/>
            </a:pPr>
            <a:r>
              <a:rPr lang="en-US" sz="1500" b="1" kern="0" spc="300" dirty="0">
                <a:solidFill>
                  <a:srgbClr val="FFFFFF"/>
                </a:solidFill>
                <a:latin typeface="Calibri" pitchFamily="34" charset="0"/>
                <a:ea typeface="Calibri" pitchFamily="34" charset="-122"/>
                <a:cs typeface="Calibri" pitchFamily="34" charset="-120"/>
              </a:rPr>
              <a:t>TEMA 3</a:t>
            </a:r>
            <a:endParaRPr lang="en-US" sz="1500" dirty="0"/>
          </a:p>
        </p:txBody>
      </p:sp>
      <p:sp>
        <p:nvSpPr>
          <p:cNvPr id="6" name="Text 4"/>
          <p:cNvSpPr/>
          <p:nvPr/>
        </p:nvSpPr>
        <p:spPr>
          <a:xfrm>
            <a:off x="777240" y="3154680"/>
            <a:ext cx="10058400" cy="146304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Strategjitë për reduktimin e gabimeve</a:t>
            </a:r>
            <a:endParaRPr lang="en-US" sz="3400" dirty="0"/>
          </a:p>
        </p:txBody>
      </p:sp>
      <p:sp>
        <p:nvSpPr>
          <p:cNvPr id="7" name="Text 5"/>
          <p:cNvSpPr/>
          <p:nvPr/>
        </p:nvSpPr>
        <p:spPr>
          <a:xfrm>
            <a:off x="777240" y="4434840"/>
            <a:ext cx="8686800" cy="731520"/>
          </a:xfrm>
          <a:prstGeom prst="rect">
            <a:avLst/>
          </a:prstGeom>
          <a:noFill/>
          <a:ln/>
        </p:spPr>
        <p:txBody>
          <a:bodyPr wrap="square" rtlCol="0" anchor="ctr"/>
          <a:lstStyle/>
          <a:p>
            <a:pPr marL="0" indent="0">
              <a:buNone/>
            </a:pPr>
            <a:r>
              <a:rPr lang="en-US" sz="1500" i="1" dirty="0">
                <a:solidFill>
                  <a:srgbClr val="F4F9F9"/>
                </a:solidFill>
                <a:latin typeface="Calibri" pitchFamily="34" charset="0"/>
                <a:ea typeface="Calibri" pitchFamily="34" charset="-122"/>
                <a:cs typeface="Calibri" pitchFamily="34" charset="-120"/>
              </a:rPr>
              <a:t>Protokolle standarde, komunikim ndërprofesional, trajnim dhe teknologji</a:t>
            </a:r>
            <a:endParaRPr lang="en-US" sz="1500" dirty="0"/>
          </a:p>
        </p:txBody>
      </p:sp>
      <p:sp>
        <p:nvSpPr>
          <p:cNvPr id="8" name="Text 6"/>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3 · STRATEGJITË KUNDËR GABIMEVE</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Katër shtylla parandaluese</a:t>
            </a:r>
            <a:endParaRPr lang="en-US" sz="3000" dirty="0"/>
          </a:p>
        </p:txBody>
      </p:sp>
      <p:sp>
        <p:nvSpPr>
          <p:cNvPr id="4" name="Shape 2"/>
          <p:cNvSpPr/>
          <p:nvPr/>
        </p:nvSpPr>
        <p:spPr>
          <a:xfrm>
            <a:off x="548640" y="1783080"/>
            <a:ext cx="5440680" cy="1965960"/>
          </a:xfrm>
          <a:prstGeom prst="roundRect">
            <a:avLst>
              <a:gd name="adj" fmla="val 4651"/>
            </a:avLst>
          </a:prstGeom>
          <a:solidFill>
            <a:srgbClr val="EAF6F6"/>
          </a:solidFill>
          <a:ln/>
        </p:spPr>
      </p:sp>
      <p:sp>
        <p:nvSpPr>
          <p:cNvPr id="5" name="Shape 3"/>
          <p:cNvSpPr/>
          <p:nvPr/>
        </p:nvSpPr>
        <p:spPr>
          <a:xfrm>
            <a:off x="777240" y="2039112"/>
            <a:ext cx="502920" cy="502920"/>
          </a:xfrm>
          <a:prstGeom prst="ellipse">
            <a:avLst/>
          </a:prstGeom>
          <a:solidFill>
            <a:srgbClr val="028090"/>
          </a:solidFill>
          <a:ln/>
        </p:spPr>
      </p:sp>
      <p:sp>
        <p:nvSpPr>
          <p:cNvPr id="6" name="Text 4"/>
          <p:cNvSpPr/>
          <p:nvPr/>
        </p:nvSpPr>
        <p:spPr>
          <a:xfrm>
            <a:off x="777240" y="2039112"/>
            <a:ext cx="502920" cy="502920"/>
          </a:xfrm>
          <a:prstGeom prst="rect">
            <a:avLst/>
          </a:prstGeom>
          <a:noFill/>
          <a:ln/>
        </p:spPr>
        <p:txBody>
          <a:bodyPr wrap="square" rtlCol="0" anchor="ctr"/>
          <a:lstStyle/>
          <a:p>
            <a:pPr marL="0" indent="0" algn="ctr">
              <a:buNone/>
            </a:pPr>
            <a:r>
              <a:rPr lang="en-US" sz="1650" b="1" dirty="0">
                <a:solidFill>
                  <a:srgbClr val="FFFFFF"/>
                </a:solidFill>
                <a:latin typeface="Calibri" pitchFamily="34" charset="0"/>
                <a:ea typeface="Calibri" pitchFamily="34" charset="-122"/>
                <a:cs typeface="Calibri" pitchFamily="34" charset="-120"/>
              </a:rPr>
              <a:t>1</a:t>
            </a:r>
            <a:endParaRPr lang="en-US" sz="1650" dirty="0"/>
          </a:p>
        </p:txBody>
      </p:sp>
      <p:sp>
        <p:nvSpPr>
          <p:cNvPr id="7" name="Text 5"/>
          <p:cNvSpPr/>
          <p:nvPr/>
        </p:nvSpPr>
        <p:spPr>
          <a:xfrm>
            <a:off x="1463040" y="1984248"/>
            <a:ext cx="4297680" cy="640080"/>
          </a:xfrm>
          <a:prstGeom prst="rect">
            <a:avLst/>
          </a:prstGeom>
          <a:noFill/>
          <a:ln/>
        </p:spPr>
        <p:txBody>
          <a:bodyPr wrap="square" rtlCol="0" anchor="ctr"/>
          <a:lstStyle/>
          <a:p>
            <a:pPr marL="0" indent="0">
              <a:buNone/>
            </a:pPr>
            <a:r>
              <a:rPr lang="en-US" sz="1550" b="1" dirty="0">
                <a:solidFill>
                  <a:srgbClr val="023047"/>
                </a:solidFill>
                <a:latin typeface="Calibri" pitchFamily="34" charset="0"/>
                <a:ea typeface="Calibri" pitchFamily="34" charset="-122"/>
                <a:cs typeface="Calibri" pitchFamily="34" charset="-120"/>
              </a:rPr>
              <a:t>Protokolle standarde</a:t>
            </a:r>
            <a:endParaRPr lang="en-US" sz="1550" dirty="0"/>
          </a:p>
        </p:txBody>
      </p:sp>
      <p:sp>
        <p:nvSpPr>
          <p:cNvPr id="8" name="Text 6"/>
          <p:cNvSpPr/>
          <p:nvPr/>
        </p:nvSpPr>
        <p:spPr>
          <a:xfrm>
            <a:off x="822960" y="2697480"/>
            <a:ext cx="4892040" cy="960120"/>
          </a:xfrm>
          <a:prstGeom prst="rect">
            <a:avLst/>
          </a:prstGeom>
          <a:noFill/>
          <a:ln/>
        </p:spPr>
        <p:txBody>
          <a:bodyPr wrap="square" rtlCol="0" anchor="ctr"/>
          <a:lstStyle/>
          <a:p>
            <a:pPr marL="0" indent="0">
              <a:lnSpc>
                <a:spcPct val="120000"/>
              </a:lnSpc>
              <a:buNone/>
            </a:pPr>
            <a:r>
              <a:rPr lang="en-US" sz="1200" dirty="0">
                <a:solidFill>
                  <a:srgbClr val="5C7A7D"/>
                </a:solidFill>
                <a:latin typeface="Calibri" pitchFamily="34" charset="0"/>
                <a:ea typeface="Calibri" pitchFamily="34" charset="-122"/>
                <a:cs typeface="Calibri" pitchFamily="34" charset="-120"/>
              </a:rPr>
              <a:t>Lista kontrolluese, verifikim i dyfishtë dhe etiketim i standardizuar për barnat me rrezik të lartë (insulina, heparina, opioidet).</a:t>
            </a:r>
            <a:endParaRPr lang="en-US" sz="1200" dirty="0"/>
          </a:p>
        </p:txBody>
      </p:sp>
      <p:sp>
        <p:nvSpPr>
          <p:cNvPr id="9" name="Shape 7"/>
          <p:cNvSpPr/>
          <p:nvPr/>
        </p:nvSpPr>
        <p:spPr>
          <a:xfrm>
            <a:off x="6172200" y="1783080"/>
            <a:ext cx="5440680" cy="1965960"/>
          </a:xfrm>
          <a:prstGeom prst="roundRect">
            <a:avLst>
              <a:gd name="adj" fmla="val 4651"/>
            </a:avLst>
          </a:prstGeom>
          <a:solidFill>
            <a:srgbClr val="EAF6F6"/>
          </a:solidFill>
          <a:ln/>
        </p:spPr>
      </p:sp>
      <p:sp>
        <p:nvSpPr>
          <p:cNvPr id="10" name="Shape 8"/>
          <p:cNvSpPr/>
          <p:nvPr/>
        </p:nvSpPr>
        <p:spPr>
          <a:xfrm>
            <a:off x="6400800" y="2039112"/>
            <a:ext cx="502920" cy="502920"/>
          </a:xfrm>
          <a:prstGeom prst="ellipse">
            <a:avLst/>
          </a:prstGeom>
          <a:solidFill>
            <a:srgbClr val="028090"/>
          </a:solidFill>
          <a:ln/>
        </p:spPr>
      </p:sp>
      <p:sp>
        <p:nvSpPr>
          <p:cNvPr id="11" name="Text 9"/>
          <p:cNvSpPr/>
          <p:nvPr/>
        </p:nvSpPr>
        <p:spPr>
          <a:xfrm>
            <a:off x="6400800" y="2039112"/>
            <a:ext cx="502920" cy="502920"/>
          </a:xfrm>
          <a:prstGeom prst="rect">
            <a:avLst/>
          </a:prstGeom>
          <a:noFill/>
          <a:ln/>
        </p:spPr>
        <p:txBody>
          <a:bodyPr wrap="square" rtlCol="0" anchor="ctr"/>
          <a:lstStyle/>
          <a:p>
            <a:pPr marL="0" indent="0" algn="ctr">
              <a:buNone/>
            </a:pPr>
            <a:r>
              <a:rPr lang="en-US" sz="1650" b="1" dirty="0">
                <a:solidFill>
                  <a:srgbClr val="FFFFFF"/>
                </a:solidFill>
                <a:latin typeface="Calibri" pitchFamily="34" charset="0"/>
                <a:ea typeface="Calibri" pitchFamily="34" charset="-122"/>
                <a:cs typeface="Calibri" pitchFamily="34" charset="-120"/>
              </a:rPr>
              <a:t>2</a:t>
            </a:r>
            <a:endParaRPr lang="en-US" sz="1650" dirty="0"/>
          </a:p>
        </p:txBody>
      </p:sp>
      <p:sp>
        <p:nvSpPr>
          <p:cNvPr id="12" name="Text 10"/>
          <p:cNvSpPr/>
          <p:nvPr/>
        </p:nvSpPr>
        <p:spPr>
          <a:xfrm>
            <a:off x="7086600" y="1984248"/>
            <a:ext cx="4297680" cy="640080"/>
          </a:xfrm>
          <a:prstGeom prst="rect">
            <a:avLst/>
          </a:prstGeom>
          <a:noFill/>
          <a:ln/>
        </p:spPr>
        <p:txBody>
          <a:bodyPr wrap="square" rtlCol="0" anchor="ctr"/>
          <a:lstStyle/>
          <a:p>
            <a:pPr marL="0" indent="0">
              <a:buNone/>
            </a:pPr>
            <a:r>
              <a:rPr lang="en-US" sz="1550" b="1" dirty="0">
                <a:solidFill>
                  <a:srgbClr val="023047"/>
                </a:solidFill>
                <a:latin typeface="Calibri" pitchFamily="34" charset="0"/>
                <a:ea typeface="Calibri" pitchFamily="34" charset="-122"/>
                <a:cs typeface="Calibri" pitchFamily="34" charset="-120"/>
              </a:rPr>
              <a:t>Komunikim ndërprofesional</a:t>
            </a:r>
            <a:endParaRPr lang="en-US" sz="1550" dirty="0"/>
          </a:p>
        </p:txBody>
      </p:sp>
      <p:sp>
        <p:nvSpPr>
          <p:cNvPr id="13" name="Text 11"/>
          <p:cNvSpPr/>
          <p:nvPr/>
        </p:nvSpPr>
        <p:spPr>
          <a:xfrm>
            <a:off x="6446520" y="2697480"/>
            <a:ext cx="4892040" cy="960120"/>
          </a:xfrm>
          <a:prstGeom prst="rect">
            <a:avLst/>
          </a:prstGeom>
          <a:noFill/>
          <a:ln/>
        </p:spPr>
        <p:txBody>
          <a:bodyPr wrap="square" rtlCol="0" anchor="ctr"/>
          <a:lstStyle/>
          <a:p>
            <a:pPr marL="0" indent="0">
              <a:lnSpc>
                <a:spcPct val="120000"/>
              </a:lnSpc>
              <a:buNone/>
            </a:pPr>
            <a:r>
              <a:rPr lang="en-US" sz="1200" dirty="0">
                <a:solidFill>
                  <a:srgbClr val="5C7A7D"/>
                </a:solidFill>
                <a:latin typeface="Calibri" pitchFamily="34" charset="0"/>
                <a:ea typeface="Calibri" pitchFamily="34" charset="-122"/>
                <a:cs typeface="Calibri" pitchFamily="34" charset="-120"/>
              </a:rPr>
              <a:t>Shkëmbim i qartë i informacionit mes ekipeve multidisiplinare; roli aktiv i farmacistit klinik.</a:t>
            </a:r>
            <a:endParaRPr lang="en-US" sz="1200" dirty="0"/>
          </a:p>
        </p:txBody>
      </p:sp>
      <p:sp>
        <p:nvSpPr>
          <p:cNvPr id="14" name="Shape 12"/>
          <p:cNvSpPr/>
          <p:nvPr/>
        </p:nvSpPr>
        <p:spPr>
          <a:xfrm>
            <a:off x="548640" y="3977640"/>
            <a:ext cx="5440680" cy="1965960"/>
          </a:xfrm>
          <a:prstGeom prst="roundRect">
            <a:avLst>
              <a:gd name="adj" fmla="val 4651"/>
            </a:avLst>
          </a:prstGeom>
          <a:solidFill>
            <a:srgbClr val="EAF6F6"/>
          </a:solidFill>
          <a:ln/>
        </p:spPr>
      </p:sp>
      <p:sp>
        <p:nvSpPr>
          <p:cNvPr id="15" name="Shape 13"/>
          <p:cNvSpPr/>
          <p:nvPr/>
        </p:nvSpPr>
        <p:spPr>
          <a:xfrm>
            <a:off x="777240" y="4233672"/>
            <a:ext cx="502920" cy="502920"/>
          </a:xfrm>
          <a:prstGeom prst="ellipse">
            <a:avLst/>
          </a:prstGeom>
          <a:solidFill>
            <a:srgbClr val="028090"/>
          </a:solidFill>
          <a:ln/>
        </p:spPr>
      </p:sp>
      <p:sp>
        <p:nvSpPr>
          <p:cNvPr id="16" name="Text 14"/>
          <p:cNvSpPr/>
          <p:nvPr/>
        </p:nvSpPr>
        <p:spPr>
          <a:xfrm>
            <a:off x="777240" y="4233672"/>
            <a:ext cx="502920" cy="502920"/>
          </a:xfrm>
          <a:prstGeom prst="rect">
            <a:avLst/>
          </a:prstGeom>
          <a:noFill/>
          <a:ln/>
        </p:spPr>
        <p:txBody>
          <a:bodyPr wrap="square" rtlCol="0" anchor="ctr"/>
          <a:lstStyle/>
          <a:p>
            <a:pPr marL="0" indent="0" algn="ctr">
              <a:buNone/>
            </a:pPr>
            <a:r>
              <a:rPr lang="en-US" sz="1650" b="1" dirty="0">
                <a:solidFill>
                  <a:srgbClr val="FFFFFF"/>
                </a:solidFill>
                <a:latin typeface="Calibri" pitchFamily="34" charset="0"/>
                <a:ea typeface="Calibri" pitchFamily="34" charset="-122"/>
                <a:cs typeface="Calibri" pitchFamily="34" charset="-120"/>
              </a:rPr>
              <a:t>3</a:t>
            </a:r>
            <a:endParaRPr lang="en-US" sz="1650" dirty="0"/>
          </a:p>
        </p:txBody>
      </p:sp>
      <p:sp>
        <p:nvSpPr>
          <p:cNvPr id="17" name="Text 15"/>
          <p:cNvSpPr/>
          <p:nvPr/>
        </p:nvSpPr>
        <p:spPr>
          <a:xfrm>
            <a:off x="1463040" y="4178808"/>
            <a:ext cx="4297680" cy="640080"/>
          </a:xfrm>
          <a:prstGeom prst="rect">
            <a:avLst/>
          </a:prstGeom>
          <a:noFill/>
          <a:ln/>
        </p:spPr>
        <p:txBody>
          <a:bodyPr wrap="square" rtlCol="0" anchor="ctr"/>
          <a:lstStyle/>
          <a:p>
            <a:pPr marL="0" indent="0">
              <a:buNone/>
            </a:pPr>
            <a:r>
              <a:rPr lang="en-US" sz="1550" b="1" dirty="0">
                <a:solidFill>
                  <a:srgbClr val="023047"/>
                </a:solidFill>
                <a:latin typeface="Calibri" pitchFamily="34" charset="0"/>
                <a:ea typeface="Calibri" pitchFamily="34" charset="-122"/>
                <a:cs typeface="Calibri" pitchFamily="34" charset="-120"/>
              </a:rPr>
              <a:t>Trajnim i vazhdueshëm</a:t>
            </a:r>
            <a:endParaRPr lang="en-US" sz="1550" dirty="0"/>
          </a:p>
        </p:txBody>
      </p:sp>
      <p:sp>
        <p:nvSpPr>
          <p:cNvPr id="18" name="Text 16"/>
          <p:cNvSpPr/>
          <p:nvPr/>
        </p:nvSpPr>
        <p:spPr>
          <a:xfrm>
            <a:off x="822960" y="4892040"/>
            <a:ext cx="4892040" cy="960120"/>
          </a:xfrm>
          <a:prstGeom prst="rect">
            <a:avLst/>
          </a:prstGeom>
          <a:noFill/>
          <a:ln/>
        </p:spPr>
        <p:txBody>
          <a:bodyPr wrap="square" rtlCol="0" anchor="ctr"/>
          <a:lstStyle/>
          <a:p>
            <a:pPr marL="0" indent="0">
              <a:lnSpc>
                <a:spcPct val="120000"/>
              </a:lnSpc>
              <a:buNone/>
            </a:pPr>
            <a:r>
              <a:rPr lang="en-US" sz="1200" dirty="0">
                <a:solidFill>
                  <a:srgbClr val="5C7A7D"/>
                </a:solidFill>
                <a:latin typeface="Calibri" pitchFamily="34" charset="0"/>
                <a:ea typeface="Calibri" pitchFamily="34" charset="-122"/>
                <a:cs typeface="Calibri" pitchFamily="34" charset="-120"/>
              </a:rPr>
              <a:t>Përditësim i njohurive mbi farmakovigjilencën, simulime klinike dhe edukim i pacientëve.</a:t>
            </a:r>
            <a:endParaRPr lang="en-US" sz="1200" dirty="0"/>
          </a:p>
        </p:txBody>
      </p:sp>
      <p:sp>
        <p:nvSpPr>
          <p:cNvPr id="19" name="Shape 17"/>
          <p:cNvSpPr/>
          <p:nvPr/>
        </p:nvSpPr>
        <p:spPr>
          <a:xfrm>
            <a:off x="6172200" y="3977640"/>
            <a:ext cx="5440680" cy="1965960"/>
          </a:xfrm>
          <a:prstGeom prst="roundRect">
            <a:avLst>
              <a:gd name="adj" fmla="val 4651"/>
            </a:avLst>
          </a:prstGeom>
          <a:solidFill>
            <a:srgbClr val="EAF6F6"/>
          </a:solidFill>
          <a:ln/>
        </p:spPr>
      </p:sp>
      <p:sp>
        <p:nvSpPr>
          <p:cNvPr id="20" name="Shape 18"/>
          <p:cNvSpPr/>
          <p:nvPr/>
        </p:nvSpPr>
        <p:spPr>
          <a:xfrm>
            <a:off x="6400800" y="4233672"/>
            <a:ext cx="502920" cy="502920"/>
          </a:xfrm>
          <a:prstGeom prst="ellipse">
            <a:avLst/>
          </a:prstGeom>
          <a:solidFill>
            <a:srgbClr val="028090"/>
          </a:solidFill>
          <a:ln/>
        </p:spPr>
      </p:sp>
      <p:sp>
        <p:nvSpPr>
          <p:cNvPr id="21" name="Text 19"/>
          <p:cNvSpPr/>
          <p:nvPr/>
        </p:nvSpPr>
        <p:spPr>
          <a:xfrm>
            <a:off x="6400800" y="4233672"/>
            <a:ext cx="502920" cy="502920"/>
          </a:xfrm>
          <a:prstGeom prst="rect">
            <a:avLst/>
          </a:prstGeom>
          <a:noFill/>
          <a:ln/>
        </p:spPr>
        <p:txBody>
          <a:bodyPr wrap="square" rtlCol="0" anchor="ctr"/>
          <a:lstStyle/>
          <a:p>
            <a:pPr marL="0" indent="0" algn="ctr">
              <a:buNone/>
            </a:pPr>
            <a:r>
              <a:rPr lang="en-US" sz="1650" b="1" dirty="0">
                <a:solidFill>
                  <a:srgbClr val="FFFFFF"/>
                </a:solidFill>
                <a:latin typeface="Calibri" pitchFamily="34" charset="0"/>
                <a:ea typeface="Calibri" pitchFamily="34" charset="-122"/>
                <a:cs typeface="Calibri" pitchFamily="34" charset="-120"/>
              </a:rPr>
              <a:t>4</a:t>
            </a:r>
            <a:endParaRPr lang="en-US" sz="1650" dirty="0"/>
          </a:p>
        </p:txBody>
      </p:sp>
      <p:sp>
        <p:nvSpPr>
          <p:cNvPr id="22" name="Text 20"/>
          <p:cNvSpPr/>
          <p:nvPr/>
        </p:nvSpPr>
        <p:spPr>
          <a:xfrm>
            <a:off x="7086600" y="4178808"/>
            <a:ext cx="4297680" cy="640080"/>
          </a:xfrm>
          <a:prstGeom prst="rect">
            <a:avLst/>
          </a:prstGeom>
          <a:noFill/>
          <a:ln/>
        </p:spPr>
        <p:txBody>
          <a:bodyPr wrap="square" rtlCol="0" anchor="ctr"/>
          <a:lstStyle/>
          <a:p>
            <a:pPr marL="0" indent="0">
              <a:buNone/>
            </a:pPr>
            <a:r>
              <a:rPr lang="en-US" sz="1550" b="1" dirty="0">
                <a:solidFill>
                  <a:srgbClr val="023047"/>
                </a:solidFill>
                <a:latin typeface="Calibri" pitchFamily="34" charset="0"/>
                <a:ea typeface="Calibri" pitchFamily="34" charset="-122"/>
                <a:cs typeface="Calibri" pitchFamily="34" charset="-120"/>
              </a:rPr>
              <a:t>Teknologji &amp; sisteme elektronike</a:t>
            </a:r>
            <a:endParaRPr lang="en-US" sz="1550" dirty="0"/>
          </a:p>
        </p:txBody>
      </p:sp>
      <p:sp>
        <p:nvSpPr>
          <p:cNvPr id="23" name="Text 21"/>
          <p:cNvSpPr/>
          <p:nvPr/>
        </p:nvSpPr>
        <p:spPr>
          <a:xfrm>
            <a:off x="6446520" y="4892040"/>
            <a:ext cx="4892040" cy="960120"/>
          </a:xfrm>
          <a:prstGeom prst="rect">
            <a:avLst/>
          </a:prstGeom>
          <a:noFill/>
          <a:ln/>
        </p:spPr>
        <p:txBody>
          <a:bodyPr wrap="square" rtlCol="0" anchor="ctr"/>
          <a:lstStyle/>
          <a:p>
            <a:pPr marL="0" indent="0">
              <a:lnSpc>
                <a:spcPct val="120000"/>
              </a:lnSpc>
              <a:buNone/>
            </a:pPr>
            <a:r>
              <a:rPr lang="en-US" sz="1200" dirty="0">
                <a:solidFill>
                  <a:srgbClr val="5C7A7D"/>
                </a:solidFill>
                <a:latin typeface="Calibri" pitchFamily="34" charset="0"/>
                <a:ea typeface="Calibri" pitchFamily="34" charset="-122"/>
                <a:cs typeface="Calibri" pitchFamily="34" charset="-120"/>
              </a:rPr>
              <a:t>Recetë elektronike, alarme automatike për alergji/ndërveprime, barkodim dhe AI për identifikim të hershëm.</a:t>
            </a:r>
            <a:endParaRPr lang="en-US" sz="1200" dirty="0"/>
          </a:p>
        </p:txBody>
      </p:sp>
      <p:sp>
        <p:nvSpPr>
          <p:cNvPr id="24" name="Text 22"/>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PËRMBAJTJA E TRAJNIMIT</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Katër tema kryesore</a:t>
            </a:r>
            <a:endParaRPr lang="en-US" sz="3000" dirty="0"/>
          </a:p>
        </p:txBody>
      </p:sp>
      <p:sp>
        <p:nvSpPr>
          <p:cNvPr id="4" name="Shape 2"/>
          <p:cNvSpPr/>
          <p:nvPr/>
        </p:nvSpPr>
        <p:spPr>
          <a:xfrm>
            <a:off x="548640" y="1828800"/>
            <a:ext cx="2697480" cy="3840480"/>
          </a:xfrm>
          <a:prstGeom prst="roundRect">
            <a:avLst>
              <a:gd name="adj" fmla="val 2712"/>
            </a:avLst>
          </a:prstGeom>
          <a:solidFill>
            <a:srgbClr val="EAF6F6"/>
          </a:solidFill>
          <a:ln/>
        </p:spPr>
      </p:sp>
      <p:sp>
        <p:nvSpPr>
          <p:cNvPr id="5" name="Text 3"/>
          <p:cNvSpPr/>
          <p:nvPr/>
        </p:nvSpPr>
        <p:spPr>
          <a:xfrm>
            <a:off x="777240" y="2057400"/>
            <a:ext cx="1371600" cy="640080"/>
          </a:xfrm>
          <a:prstGeom prst="rect">
            <a:avLst/>
          </a:prstGeom>
          <a:noFill/>
          <a:ln/>
        </p:spPr>
        <p:txBody>
          <a:bodyPr wrap="square" rtlCol="0" anchor="ctr"/>
          <a:lstStyle/>
          <a:p>
            <a:pPr marL="0" indent="0">
              <a:buNone/>
            </a:pPr>
            <a:r>
              <a:rPr lang="en-US" sz="3000" b="1" dirty="0">
                <a:solidFill>
                  <a:srgbClr val="028090"/>
                </a:solidFill>
                <a:latin typeface="Cambria" pitchFamily="34" charset="0"/>
                <a:ea typeface="Cambria" pitchFamily="34" charset="-122"/>
                <a:cs typeface="Cambria" pitchFamily="34" charset="-120"/>
              </a:rPr>
              <a:t>01</a:t>
            </a:r>
            <a:endParaRPr lang="en-US" sz="3000" dirty="0"/>
          </a:p>
        </p:txBody>
      </p:sp>
      <p:sp>
        <p:nvSpPr>
          <p:cNvPr id="6" name="Text 4"/>
          <p:cNvSpPr/>
          <p:nvPr/>
        </p:nvSpPr>
        <p:spPr>
          <a:xfrm>
            <a:off x="777240" y="2834640"/>
            <a:ext cx="2240280" cy="914400"/>
          </a:xfrm>
          <a:prstGeom prst="rect">
            <a:avLst/>
          </a:prstGeom>
          <a:noFill/>
          <a:ln/>
        </p:spPr>
        <p:txBody>
          <a:bodyPr wrap="square" rtlCol="0" anchor="ctr"/>
          <a:lstStyle/>
          <a:p>
            <a:pPr marL="0" indent="0">
              <a:buNone/>
            </a:pPr>
            <a:r>
              <a:rPr lang="en-US" sz="1500" b="1" dirty="0">
                <a:solidFill>
                  <a:srgbClr val="023047"/>
                </a:solidFill>
                <a:latin typeface="Calibri" pitchFamily="34" charset="0"/>
                <a:ea typeface="Calibri" pitchFamily="34" charset="-122"/>
                <a:cs typeface="Calibri" pitchFamily="34" charset="-120"/>
              </a:rPr>
              <a:t>Parimi i "5 të Drejtave"</a:t>
            </a:r>
            <a:endParaRPr lang="en-US" sz="1500" dirty="0"/>
          </a:p>
        </p:txBody>
      </p:sp>
      <p:sp>
        <p:nvSpPr>
          <p:cNvPr id="7" name="Text 5"/>
          <p:cNvSpPr/>
          <p:nvPr/>
        </p:nvSpPr>
        <p:spPr>
          <a:xfrm>
            <a:off x="777240" y="3703320"/>
            <a:ext cx="2240280" cy="1828800"/>
          </a:xfrm>
          <a:prstGeom prst="rect">
            <a:avLst/>
          </a:prstGeom>
          <a:noFill/>
          <a:ln/>
        </p:spPr>
        <p:txBody>
          <a:bodyPr wrap="square" rtlCol="0" anchor="ctr"/>
          <a:lstStyle/>
          <a:p>
            <a:pPr marL="0" indent="0">
              <a:buNone/>
            </a:pPr>
            <a:r>
              <a:rPr lang="en-US" sz="1200" dirty="0">
                <a:solidFill>
                  <a:srgbClr val="5C7A7D"/>
                </a:solidFill>
                <a:latin typeface="Calibri" pitchFamily="34" charset="0"/>
                <a:ea typeface="Calibri" pitchFamily="34" charset="-122"/>
                <a:cs typeface="Calibri" pitchFamily="34" charset="-120"/>
              </a:rPr>
              <a:t>Pacienti, medikamenti, doza, koha dhe rruga e duhur e administrimit.</a:t>
            </a:r>
            <a:endParaRPr lang="en-US" sz="1200" dirty="0"/>
          </a:p>
        </p:txBody>
      </p:sp>
      <p:sp>
        <p:nvSpPr>
          <p:cNvPr id="8" name="Shape 6"/>
          <p:cNvSpPr/>
          <p:nvPr/>
        </p:nvSpPr>
        <p:spPr>
          <a:xfrm>
            <a:off x="3502152" y="1828800"/>
            <a:ext cx="2697480" cy="3840480"/>
          </a:xfrm>
          <a:prstGeom prst="roundRect">
            <a:avLst>
              <a:gd name="adj" fmla="val 2712"/>
            </a:avLst>
          </a:prstGeom>
          <a:solidFill>
            <a:srgbClr val="EAF6F6"/>
          </a:solidFill>
          <a:ln/>
        </p:spPr>
      </p:sp>
      <p:sp>
        <p:nvSpPr>
          <p:cNvPr id="9" name="Text 7"/>
          <p:cNvSpPr/>
          <p:nvPr/>
        </p:nvSpPr>
        <p:spPr>
          <a:xfrm>
            <a:off x="3730752" y="2057400"/>
            <a:ext cx="1371600" cy="640080"/>
          </a:xfrm>
          <a:prstGeom prst="rect">
            <a:avLst/>
          </a:prstGeom>
          <a:noFill/>
          <a:ln/>
        </p:spPr>
        <p:txBody>
          <a:bodyPr wrap="square" rtlCol="0" anchor="ctr"/>
          <a:lstStyle/>
          <a:p>
            <a:pPr marL="0" indent="0">
              <a:buNone/>
            </a:pPr>
            <a:r>
              <a:rPr lang="en-US" sz="3000" b="1" dirty="0">
                <a:solidFill>
                  <a:srgbClr val="028090"/>
                </a:solidFill>
                <a:latin typeface="Cambria" pitchFamily="34" charset="0"/>
                <a:ea typeface="Cambria" pitchFamily="34" charset="-122"/>
                <a:cs typeface="Cambria" pitchFamily="34" charset="-120"/>
              </a:rPr>
              <a:t>02</a:t>
            </a:r>
            <a:endParaRPr lang="en-US" sz="3000" dirty="0"/>
          </a:p>
        </p:txBody>
      </p:sp>
      <p:sp>
        <p:nvSpPr>
          <p:cNvPr id="10" name="Text 8"/>
          <p:cNvSpPr/>
          <p:nvPr/>
        </p:nvSpPr>
        <p:spPr>
          <a:xfrm>
            <a:off x="3730752" y="2834640"/>
            <a:ext cx="2240280" cy="914400"/>
          </a:xfrm>
          <a:prstGeom prst="rect">
            <a:avLst/>
          </a:prstGeom>
          <a:noFill/>
          <a:ln/>
        </p:spPr>
        <p:txBody>
          <a:bodyPr wrap="square" rtlCol="0" anchor="ctr"/>
          <a:lstStyle/>
          <a:p>
            <a:pPr marL="0" indent="0">
              <a:buNone/>
            </a:pPr>
            <a:r>
              <a:rPr lang="en-US" sz="1500" b="1" dirty="0">
                <a:solidFill>
                  <a:srgbClr val="023047"/>
                </a:solidFill>
                <a:latin typeface="Calibri" pitchFamily="34" charset="0"/>
                <a:ea typeface="Calibri" pitchFamily="34" charset="-122"/>
                <a:cs typeface="Calibri" pitchFamily="34" charset="-120"/>
              </a:rPr>
              <a:t>Farmakovigjilenca</a:t>
            </a:r>
            <a:endParaRPr lang="en-US" sz="1500" dirty="0"/>
          </a:p>
        </p:txBody>
      </p:sp>
      <p:sp>
        <p:nvSpPr>
          <p:cNvPr id="11" name="Text 9"/>
          <p:cNvSpPr/>
          <p:nvPr/>
        </p:nvSpPr>
        <p:spPr>
          <a:xfrm>
            <a:off x="3730752" y="3703320"/>
            <a:ext cx="2240280" cy="1828800"/>
          </a:xfrm>
          <a:prstGeom prst="rect">
            <a:avLst/>
          </a:prstGeom>
          <a:noFill/>
          <a:ln/>
        </p:spPr>
        <p:txBody>
          <a:bodyPr wrap="square" rtlCol="0" anchor="ctr"/>
          <a:lstStyle/>
          <a:p>
            <a:pPr marL="0" indent="0">
              <a:buNone/>
            </a:pPr>
            <a:r>
              <a:rPr lang="en-US" sz="1200" dirty="0">
                <a:solidFill>
                  <a:srgbClr val="5C7A7D"/>
                </a:solidFill>
                <a:latin typeface="Calibri" pitchFamily="34" charset="0"/>
                <a:ea typeface="Calibri" pitchFamily="34" charset="-122"/>
                <a:cs typeface="Calibri" pitchFamily="34" charset="-120"/>
              </a:rPr>
              <a:t>Identifikimi, raportimi dhe rëndësia në sigurinë afatgjatë të pacientit.</a:t>
            </a:r>
            <a:endParaRPr lang="en-US" sz="1200" dirty="0"/>
          </a:p>
        </p:txBody>
      </p:sp>
      <p:sp>
        <p:nvSpPr>
          <p:cNvPr id="12" name="Shape 10"/>
          <p:cNvSpPr/>
          <p:nvPr/>
        </p:nvSpPr>
        <p:spPr>
          <a:xfrm>
            <a:off x="6455664" y="1828800"/>
            <a:ext cx="2697480" cy="3840480"/>
          </a:xfrm>
          <a:prstGeom prst="roundRect">
            <a:avLst>
              <a:gd name="adj" fmla="val 2712"/>
            </a:avLst>
          </a:prstGeom>
          <a:solidFill>
            <a:srgbClr val="EAF6F6"/>
          </a:solidFill>
          <a:ln/>
        </p:spPr>
      </p:sp>
      <p:sp>
        <p:nvSpPr>
          <p:cNvPr id="13" name="Text 11"/>
          <p:cNvSpPr/>
          <p:nvPr/>
        </p:nvSpPr>
        <p:spPr>
          <a:xfrm>
            <a:off x="6684264" y="2057400"/>
            <a:ext cx="1371600" cy="640080"/>
          </a:xfrm>
          <a:prstGeom prst="rect">
            <a:avLst/>
          </a:prstGeom>
          <a:noFill/>
          <a:ln/>
        </p:spPr>
        <p:txBody>
          <a:bodyPr wrap="square" rtlCol="0" anchor="ctr"/>
          <a:lstStyle/>
          <a:p>
            <a:pPr marL="0" indent="0">
              <a:buNone/>
            </a:pPr>
            <a:r>
              <a:rPr lang="en-US" sz="3000" b="1" dirty="0">
                <a:solidFill>
                  <a:srgbClr val="028090"/>
                </a:solidFill>
                <a:latin typeface="Cambria" pitchFamily="34" charset="0"/>
                <a:ea typeface="Cambria" pitchFamily="34" charset="-122"/>
                <a:cs typeface="Cambria" pitchFamily="34" charset="-120"/>
              </a:rPr>
              <a:t>03</a:t>
            </a:r>
            <a:endParaRPr lang="en-US" sz="3000" dirty="0"/>
          </a:p>
        </p:txBody>
      </p:sp>
      <p:sp>
        <p:nvSpPr>
          <p:cNvPr id="14" name="Text 12"/>
          <p:cNvSpPr/>
          <p:nvPr/>
        </p:nvSpPr>
        <p:spPr>
          <a:xfrm>
            <a:off x="6684264" y="2834640"/>
            <a:ext cx="2240280" cy="914400"/>
          </a:xfrm>
          <a:prstGeom prst="rect">
            <a:avLst/>
          </a:prstGeom>
          <a:noFill/>
          <a:ln/>
        </p:spPr>
        <p:txBody>
          <a:bodyPr wrap="square" rtlCol="0" anchor="ctr"/>
          <a:lstStyle/>
          <a:p>
            <a:pPr marL="0" indent="0">
              <a:buNone/>
            </a:pPr>
            <a:r>
              <a:rPr lang="en-US" sz="1500" b="1" dirty="0">
                <a:solidFill>
                  <a:srgbClr val="023047"/>
                </a:solidFill>
                <a:latin typeface="Calibri" pitchFamily="34" charset="0"/>
                <a:ea typeface="Calibri" pitchFamily="34" charset="-122"/>
                <a:cs typeface="Calibri" pitchFamily="34" charset="-120"/>
              </a:rPr>
              <a:t>Strategjitë kundër gabimeve</a:t>
            </a:r>
            <a:endParaRPr lang="en-US" sz="1500" dirty="0"/>
          </a:p>
        </p:txBody>
      </p:sp>
      <p:sp>
        <p:nvSpPr>
          <p:cNvPr id="15" name="Text 13"/>
          <p:cNvSpPr/>
          <p:nvPr/>
        </p:nvSpPr>
        <p:spPr>
          <a:xfrm>
            <a:off x="6684264" y="3703320"/>
            <a:ext cx="2240280" cy="1828800"/>
          </a:xfrm>
          <a:prstGeom prst="rect">
            <a:avLst/>
          </a:prstGeom>
          <a:noFill/>
          <a:ln/>
        </p:spPr>
        <p:txBody>
          <a:bodyPr wrap="square" rtlCol="0" anchor="ctr"/>
          <a:lstStyle/>
          <a:p>
            <a:pPr marL="0" indent="0">
              <a:buNone/>
            </a:pPr>
            <a:r>
              <a:rPr lang="en-US" sz="1200" dirty="0">
                <a:solidFill>
                  <a:srgbClr val="5C7A7D"/>
                </a:solidFill>
                <a:latin typeface="Calibri" pitchFamily="34" charset="0"/>
                <a:ea typeface="Calibri" pitchFamily="34" charset="-122"/>
                <a:cs typeface="Calibri" pitchFamily="34" charset="-120"/>
              </a:rPr>
              <a:t>Protokolle standarde, komunikim, trajnim dhe teknologji.</a:t>
            </a:r>
            <a:endParaRPr lang="en-US" sz="1200" dirty="0"/>
          </a:p>
        </p:txBody>
      </p:sp>
      <p:sp>
        <p:nvSpPr>
          <p:cNvPr id="16" name="Shape 14"/>
          <p:cNvSpPr/>
          <p:nvPr/>
        </p:nvSpPr>
        <p:spPr>
          <a:xfrm>
            <a:off x="9409176" y="1828800"/>
            <a:ext cx="2697480" cy="3840480"/>
          </a:xfrm>
          <a:prstGeom prst="roundRect">
            <a:avLst>
              <a:gd name="adj" fmla="val 2712"/>
            </a:avLst>
          </a:prstGeom>
          <a:solidFill>
            <a:srgbClr val="EAF6F6"/>
          </a:solidFill>
          <a:ln/>
        </p:spPr>
      </p:sp>
      <p:sp>
        <p:nvSpPr>
          <p:cNvPr id="17" name="Text 15"/>
          <p:cNvSpPr/>
          <p:nvPr/>
        </p:nvSpPr>
        <p:spPr>
          <a:xfrm>
            <a:off x="9637776" y="2057400"/>
            <a:ext cx="1371600" cy="640080"/>
          </a:xfrm>
          <a:prstGeom prst="rect">
            <a:avLst/>
          </a:prstGeom>
          <a:noFill/>
          <a:ln/>
        </p:spPr>
        <p:txBody>
          <a:bodyPr wrap="square" rtlCol="0" anchor="ctr"/>
          <a:lstStyle/>
          <a:p>
            <a:pPr marL="0" indent="0">
              <a:buNone/>
            </a:pPr>
            <a:r>
              <a:rPr lang="en-US" sz="3000" b="1" dirty="0">
                <a:solidFill>
                  <a:srgbClr val="028090"/>
                </a:solidFill>
                <a:latin typeface="Cambria" pitchFamily="34" charset="0"/>
                <a:ea typeface="Cambria" pitchFamily="34" charset="-122"/>
                <a:cs typeface="Cambria" pitchFamily="34" charset="-120"/>
              </a:rPr>
              <a:t>04</a:t>
            </a:r>
            <a:endParaRPr lang="en-US" sz="3000" dirty="0"/>
          </a:p>
        </p:txBody>
      </p:sp>
      <p:sp>
        <p:nvSpPr>
          <p:cNvPr id="18" name="Text 16"/>
          <p:cNvSpPr/>
          <p:nvPr/>
        </p:nvSpPr>
        <p:spPr>
          <a:xfrm>
            <a:off x="9637776" y="2834640"/>
            <a:ext cx="2240280" cy="914400"/>
          </a:xfrm>
          <a:prstGeom prst="rect">
            <a:avLst/>
          </a:prstGeom>
          <a:noFill/>
          <a:ln/>
        </p:spPr>
        <p:txBody>
          <a:bodyPr wrap="square" rtlCol="0" anchor="ctr"/>
          <a:lstStyle/>
          <a:p>
            <a:pPr marL="0" indent="0">
              <a:buNone/>
            </a:pPr>
            <a:r>
              <a:rPr lang="en-US" sz="1500" b="1" dirty="0">
                <a:solidFill>
                  <a:srgbClr val="023047"/>
                </a:solidFill>
                <a:latin typeface="Calibri" pitchFamily="34" charset="0"/>
                <a:ea typeface="Calibri" pitchFamily="34" charset="-122"/>
                <a:cs typeface="Calibri" pitchFamily="34" charset="-120"/>
              </a:rPr>
              <a:t>Raste praktike klinike</a:t>
            </a:r>
            <a:endParaRPr lang="en-US" sz="1500" dirty="0"/>
          </a:p>
        </p:txBody>
      </p:sp>
      <p:sp>
        <p:nvSpPr>
          <p:cNvPr id="19" name="Text 17"/>
          <p:cNvSpPr/>
          <p:nvPr/>
        </p:nvSpPr>
        <p:spPr>
          <a:xfrm>
            <a:off x="9637776" y="3703320"/>
            <a:ext cx="2240280" cy="1828800"/>
          </a:xfrm>
          <a:prstGeom prst="rect">
            <a:avLst/>
          </a:prstGeom>
          <a:noFill/>
          <a:ln/>
        </p:spPr>
        <p:txBody>
          <a:bodyPr wrap="square" rtlCol="0" anchor="ctr"/>
          <a:lstStyle/>
          <a:p>
            <a:pPr marL="0" indent="0">
              <a:buNone/>
            </a:pPr>
            <a:r>
              <a:rPr lang="en-US" sz="1200" dirty="0">
                <a:solidFill>
                  <a:srgbClr val="5C7A7D"/>
                </a:solidFill>
                <a:latin typeface="Calibri" pitchFamily="34" charset="0"/>
                <a:ea typeface="Calibri" pitchFamily="34" charset="-122"/>
                <a:cs typeface="Calibri" pitchFamily="34" charset="-120"/>
              </a:rPr>
              <a:t>Analiza reale, diskutim multidisiplinar dhe zgjidhje profesionale.</a:t>
            </a:r>
            <a:endParaRPr lang="en-US" sz="1200" dirty="0"/>
          </a:p>
        </p:txBody>
      </p:sp>
      <p:sp>
        <p:nvSpPr>
          <p:cNvPr id="20" name="Text 18"/>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3 · STRATEGJITË KUNDËR GABIMEVE</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Kultura e sigurisë</a:t>
            </a:r>
            <a:endParaRPr lang="en-US" sz="3000" dirty="0"/>
          </a:p>
        </p:txBody>
      </p:sp>
      <p:sp>
        <p:nvSpPr>
          <p:cNvPr id="4" name="Shape 2"/>
          <p:cNvSpPr/>
          <p:nvPr/>
        </p:nvSpPr>
        <p:spPr>
          <a:xfrm>
            <a:off x="548640" y="1783080"/>
            <a:ext cx="11064240" cy="1600200"/>
          </a:xfrm>
          <a:prstGeom prst="roundRect">
            <a:avLst>
              <a:gd name="adj" fmla="val 5714"/>
            </a:avLst>
          </a:prstGeom>
          <a:solidFill>
            <a:srgbClr val="023047"/>
          </a:solidFill>
          <a:ln/>
        </p:spPr>
      </p:sp>
      <p:sp>
        <p:nvSpPr>
          <p:cNvPr id="5" name="Text 3"/>
          <p:cNvSpPr/>
          <p:nvPr/>
        </p:nvSpPr>
        <p:spPr>
          <a:xfrm>
            <a:off x="868680" y="1965960"/>
            <a:ext cx="10424160" cy="1188720"/>
          </a:xfrm>
          <a:prstGeom prst="rect">
            <a:avLst/>
          </a:prstGeom>
          <a:noFill/>
          <a:ln/>
        </p:spPr>
        <p:txBody>
          <a:bodyPr wrap="square" rtlCol="0" anchor="ctr"/>
          <a:lstStyle/>
          <a:p>
            <a:pPr marL="0" indent="0">
              <a:buNone/>
            </a:pPr>
            <a:r>
              <a:rPr lang="en-US" sz="1600" i="1" dirty="0">
                <a:solidFill>
                  <a:srgbClr val="FFFFFF"/>
                </a:solidFill>
                <a:latin typeface="Calibri" pitchFamily="34" charset="0"/>
                <a:ea typeface="Calibri" pitchFamily="34" charset="-122"/>
                <a:cs typeface="Calibri" pitchFamily="34" charset="-120"/>
              </a:rPr>
              <a:t>Profesionistët duhet të ndihen të inkurajuar për të raportuar incidentet dhe gabimet pa frikë nga ndëshkimi, në mënyrë që sistemi të mësojë nga gabimet dhe të përmirësohet vazhdimisht.</a:t>
            </a:r>
            <a:endParaRPr lang="en-US" sz="1600" dirty="0"/>
          </a:p>
        </p:txBody>
      </p:sp>
      <p:sp>
        <p:nvSpPr>
          <p:cNvPr id="6" name="Shape 4"/>
          <p:cNvSpPr/>
          <p:nvPr/>
        </p:nvSpPr>
        <p:spPr>
          <a:xfrm>
            <a:off x="548640" y="3657600"/>
            <a:ext cx="3566160" cy="2377440"/>
          </a:xfrm>
          <a:prstGeom prst="roundRect">
            <a:avLst>
              <a:gd name="adj" fmla="val 3846"/>
            </a:avLst>
          </a:prstGeom>
          <a:solidFill>
            <a:srgbClr val="EAF6F6"/>
          </a:solidFill>
          <a:ln/>
        </p:spPr>
      </p:sp>
      <p:sp>
        <p:nvSpPr>
          <p:cNvPr id="7" name="Text 5"/>
          <p:cNvSpPr/>
          <p:nvPr/>
        </p:nvSpPr>
        <p:spPr>
          <a:xfrm>
            <a:off x="777240" y="3931920"/>
            <a:ext cx="3108960" cy="548640"/>
          </a:xfrm>
          <a:prstGeom prst="rect">
            <a:avLst/>
          </a:prstGeom>
          <a:noFill/>
          <a:ln/>
        </p:spPr>
        <p:txBody>
          <a:bodyPr wrap="square" rtlCol="0" anchor="ctr"/>
          <a:lstStyle/>
          <a:p>
            <a:pPr marL="0" indent="0">
              <a:buNone/>
            </a:pPr>
            <a:r>
              <a:rPr lang="en-US" sz="1600" b="1" dirty="0">
                <a:solidFill>
                  <a:srgbClr val="028090"/>
                </a:solidFill>
                <a:latin typeface="Cambria" pitchFamily="34" charset="0"/>
                <a:ea typeface="Cambria" pitchFamily="34" charset="-122"/>
                <a:cs typeface="Cambria" pitchFamily="34" charset="-120"/>
              </a:rPr>
              <a:t>Transparencë</a:t>
            </a:r>
            <a:endParaRPr lang="en-US" sz="1600" dirty="0"/>
          </a:p>
        </p:txBody>
      </p:sp>
      <p:sp>
        <p:nvSpPr>
          <p:cNvPr id="8" name="Text 6"/>
          <p:cNvSpPr/>
          <p:nvPr/>
        </p:nvSpPr>
        <p:spPr>
          <a:xfrm>
            <a:off x="777240" y="4526280"/>
            <a:ext cx="3108960" cy="1371600"/>
          </a:xfrm>
          <a:prstGeom prst="rect">
            <a:avLst/>
          </a:prstGeom>
          <a:noFill/>
          <a:ln/>
        </p:spPr>
        <p:txBody>
          <a:bodyPr wrap="square" rtlCol="0" anchor="ctr"/>
          <a:lstStyle/>
          <a:p>
            <a:pPr marL="0" indent="0">
              <a:lnSpc>
                <a:spcPct val="125000"/>
              </a:lnSpc>
              <a:buNone/>
            </a:pPr>
            <a:r>
              <a:rPr lang="en-US" sz="1250" dirty="0">
                <a:solidFill>
                  <a:srgbClr val="1B3A3E"/>
                </a:solidFill>
                <a:latin typeface="Calibri" pitchFamily="34" charset="0"/>
                <a:ea typeface="Calibri" pitchFamily="34" charset="-122"/>
                <a:cs typeface="Calibri" pitchFamily="34" charset="-120"/>
              </a:rPr>
              <a:t>Raportim i hapur i incidenteve pa kulturë ndëshkuese</a:t>
            </a:r>
            <a:endParaRPr lang="en-US" sz="1250" dirty="0"/>
          </a:p>
        </p:txBody>
      </p:sp>
      <p:sp>
        <p:nvSpPr>
          <p:cNvPr id="9" name="Shape 7"/>
          <p:cNvSpPr/>
          <p:nvPr/>
        </p:nvSpPr>
        <p:spPr>
          <a:xfrm>
            <a:off x="4297680" y="3657600"/>
            <a:ext cx="3566160" cy="2377440"/>
          </a:xfrm>
          <a:prstGeom prst="roundRect">
            <a:avLst>
              <a:gd name="adj" fmla="val 3846"/>
            </a:avLst>
          </a:prstGeom>
          <a:solidFill>
            <a:srgbClr val="EAF6F6"/>
          </a:solidFill>
          <a:ln/>
        </p:spPr>
      </p:sp>
      <p:sp>
        <p:nvSpPr>
          <p:cNvPr id="10" name="Text 8"/>
          <p:cNvSpPr/>
          <p:nvPr/>
        </p:nvSpPr>
        <p:spPr>
          <a:xfrm>
            <a:off x="4526280" y="3931920"/>
            <a:ext cx="3108960" cy="548640"/>
          </a:xfrm>
          <a:prstGeom prst="rect">
            <a:avLst/>
          </a:prstGeom>
          <a:noFill/>
          <a:ln/>
        </p:spPr>
        <p:txBody>
          <a:bodyPr wrap="square" rtlCol="0" anchor="ctr"/>
          <a:lstStyle/>
          <a:p>
            <a:pPr marL="0" indent="0">
              <a:buNone/>
            </a:pPr>
            <a:r>
              <a:rPr lang="en-US" sz="1600" b="1" dirty="0">
                <a:solidFill>
                  <a:srgbClr val="028090"/>
                </a:solidFill>
                <a:latin typeface="Cambria" pitchFamily="34" charset="0"/>
                <a:ea typeface="Cambria" pitchFamily="34" charset="-122"/>
                <a:cs typeface="Cambria" pitchFamily="34" charset="-120"/>
              </a:rPr>
              <a:t>Bashkëpunim</a:t>
            </a:r>
            <a:endParaRPr lang="en-US" sz="1600" dirty="0"/>
          </a:p>
        </p:txBody>
      </p:sp>
      <p:sp>
        <p:nvSpPr>
          <p:cNvPr id="11" name="Text 9"/>
          <p:cNvSpPr/>
          <p:nvPr/>
        </p:nvSpPr>
        <p:spPr>
          <a:xfrm>
            <a:off x="4526280" y="4526280"/>
            <a:ext cx="3108960" cy="1371600"/>
          </a:xfrm>
          <a:prstGeom prst="rect">
            <a:avLst/>
          </a:prstGeom>
          <a:noFill/>
          <a:ln/>
        </p:spPr>
        <p:txBody>
          <a:bodyPr wrap="square" rtlCol="0" anchor="ctr"/>
          <a:lstStyle/>
          <a:p>
            <a:pPr marL="0" indent="0">
              <a:lnSpc>
                <a:spcPct val="125000"/>
              </a:lnSpc>
              <a:buNone/>
            </a:pPr>
            <a:r>
              <a:rPr lang="en-US" sz="1250" dirty="0">
                <a:solidFill>
                  <a:srgbClr val="1B3A3E"/>
                </a:solidFill>
                <a:latin typeface="Calibri" pitchFamily="34" charset="0"/>
                <a:ea typeface="Calibri" pitchFamily="34" charset="-122"/>
                <a:cs typeface="Calibri" pitchFamily="34" charset="-120"/>
              </a:rPr>
              <a:t>Roli aktiv i mjekut, farmacistit dhe infermierit</a:t>
            </a:r>
            <a:endParaRPr lang="en-US" sz="1250" dirty="0"/>
          </a:p>
        </p:txBody>
      </p:sp>
      <p:sp>
        <p:nvSpPr>
          <p:cNvPr id="12" name="Shape 10"/>
          <p:cNvSpPr/>
          <p:nvPr/>
        </p:nvSpPr>
        <p:spPr>
          <a:xfrm>
            <a:off x="8046720" y="3657600"/>
            <a:ext cx="3566160" cy="2377440"/>
          </a:xfrm>
          <a:prstGeom prst="roundRect">
            <a:avLst>
              <a:gd name="adj" fmla="val 3846"/>
            </a:avLst>
          </a:prstGeom>
          <a:solidFill>
            <a:srgbClr val="EAF6F6"/>
          </a:solidFill>
          <a:ln/>
        </p:spPr>
      </p:sp>
      <p:sp>
        <p:nvSpPr>
          <p:cNvPr id="13" name="Text 11"/>
          <p:cNvSpPr/>
          <p:nvPr/>
        </p:nvSpPr>
        <p:spPr>
          <a:xfrm>
            <a:off x="8275320" y="3931920"/>
            <a:ext cx="3108960" cy="548640"/>
          </a:xfrm>
          <a:prstGeom prst="rect">
            <a:avLst/>
          </a:prstGeom>
          <a:noFill/>
          <a:ln/>
        </p:spPr>
        <p:txBody>
          <a:bodyPr wrap="square" rtlCol="0" anchor="ctr"/>
          <a:lstStyle/>
          <a:p>
            <a:pPr marL="0" indent="0">
              <a:buNone/>
            </a:pPr>
            <a:r>
              <a:rPr lang="en-US" sz="1600" b="1" dirty="0">
                <a:solidFill>
                  <a:srgbClr val="028090"/>
                </a:solidFill>
                <a:latin typeface="Cambria" pitchFamily="34" charset="0"/>
                <a:ea typeface="Cambria" pitchFamily="34" charset="-122"/>
                <a:cs typeface="Cambria" pitchFamily="34" charset="-120"/>
              </a:rPr>
              <a:t>Përmirësim i vazhdueshëm</a:t>
            </a:r>
            <a:endParaRPr lang="en-US" sz="1600" dirty="0"/>
          </a:p>
        </p:txBody>
      </p:sp>
      <p:sp>
        <p:nvSpPr>
          <p:cNvPr id="14" name="Text 12"/>
          <p:cNvSpPr/>
          <p:nvPr/>
        </p:nvSpPr>
        <p:spPr>
          <a:xfrm>
            <a:off x="8275320" y="4526280"/>
            <a:ext cx="3108960" cy="1371600"/>
          </a:xfrm>
          <a:prstGeom prst="rect">
            <a:avLst/>
          </a:prstGeom>
          <a:noFill/>
          <a:ln/>
        </p:spPr>
        <p:txBody>
          <a:bodyPr wrap="square" rtlCol="0" anchor="ctr"/>
          <a:lstStyle/>
          <a:p>
            <a:pPr marL="0" indent="0">
              <a:lnSpc>
                <a:spcPct val="125000"/>
              </a:lnSpc>
              <a:buNone/>
            </a:pPr>
            <a:r>
              <a:rPr lang="en-US" sz="1250" dirty="0">
                <a:solidFill>
                  <a:srgbClr val="1B3A3E"/>
                </a:solidFill>
                <a:latin typeface="Calibri" pitchFamily="34" charset="0"/>
                <a:ea typeface="Calibri" pitchFamily="34" charset="-122"/>
                <a:cs typeface="Calibri" pitchFamily="34" charset="-120"/>
              </a:rPr>
              <a:t>Mësim sistematik nga çdo gabim i identifikuar</a:t>
            </a:r>
            <a:endParaRPr lang="en-US" sz="1250" dirty="0"/>
          </a:p>
        </p:txBody>
      </p:sp>
      <p:sp>
        <p:nvSpPr>
          <p:cNvPr id="15" name="Text 13"/>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23047"/>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28090"/>
          </a:solidFill>
          <a:ln/>
        </p:spPr>
      </p:sp>
      <p:sp>
        <p:nvSpPr>
          <p:cNvPr id="3" name="Shape 1"/>
          <p:cNvSpPr/>
          <p:nvPr/>
        </p:nvSpPr>
        <p:spPr>
          <a:xfrm>
            <a:off x="-1371600" y="4114800"/>
            <a:ext cx="5486400" cy="5486400"/>
          </a:xfrm>
          <a:prstGeom prst="ellipse">
            <a:avLst/>
          </a:prstGeom>
          <a:solidFill>
            <a:srgbClr val="023047"/>
          </a:solidFill>
          <a:ln/>
        </p:spPr>
      </p:sp>
      <p:sp>
        <p:nvSpPr>
          <p:cNvPr id="4" name="Text 2"/>
          <p:cNvSpPr/>
          <p:nvPr/>
        </p:nvSpPr>
        <p:spPr>
          <a:xfrm>
            <a:off x="731520" y="2011680"/>
            <a:ext cx="2743200" cy="1828800"/>
          </a:xfrm>
          <a:prstGeom prst="rect">
            <a:avLst/>
          </a:prstGeom>
          <a:noFill/>
          <a:ln/>
        </p:spPr>
        <p:txBody>
          <a:bodyPr wrap="square" rtlCol="0" anchor="ctr"/>
          <a:lstStyle/>
          <a:p>
            <a:pPr marL="0" indent="0">
              <a:buNone/>
            </a:pPr>
            <a:r>
              <a:rPr lang="en-US" sz="9000" b="1" dirty="0">
                <a:solidFill>
                  <a:srgbClr val="FFFFFF">
                    <a:alpha val="35000"/>
                  </a:srgbClr>
                </a:solidFill>
                <a:latin typeface="Cambria" pitchFamily="34" charset="0"/>
                <a:ea typeface="Cambria" pitchFamily="34" charset="-122"/>
                <a:cs typeface="Cambria" pitchFamily="34" charset="-120"/>
              </a:rPr>
              <a:t>4</a:t>
            </a:r>
            <a:endParaRPr lang="en-US" sz="9000" dirty="0"/>
          </a:p>
        </p:txBody>
      </p:sp>
      <p:sp>
        <p:nvSpPr>
          <p:cNvPr id="5" name="Text 3"/>
          <p:cNvSpPr/>
          <p:nvPr/>
        </p:nvSpPr>
        <p:spPr>
          <a:xfrm>
            <a:off x="777240" y="2743200"/>
            <a:ext cx="5486400" cy="365760"/>
          </a:xfrm>
          <a:prstGeom prst="rect">
            <a:avLst/>
          </a:prstGeom>
          <a:noFill/>
          <a:ln/>
        </p:spPr>
        <p:txBody>
          <a:bodyPr wrap="square" rtlCol="0" anchor="ctr"/>
          <a:lstStyle/>
          <a:p>
            <a:pPr marL="0" indent="0">
              <a:buNone/>
            </a:pPr>
            <a:r>
              <a:rPr lang="en-US" sz="1500" b="1" kern="0" spc="300" dirty="0">
                <a:solidFill>
                  <a:srgbClr val="FFFFFF"/>
                </a:solidFill>
                <a:latin typeface="Calibri" pitchFamily="34" charset="0"/>
                <a:ea typeface="Calibri" pitchFamily="34" charset="-122"/>
                <a:cs typeface="Calibri" pitchFamily="34" charset="-120"/>
              </a:rPr>
              <a:t>TEMA 4</a:t>
            </a:r>
            <a:endParaRPr lang="en-US" sz="1500" dirty="0"/>
          </a:p>
        </p:txBody>
      </p:sp>
      <p:sp>
        <p:nvSpPr>
          <p:cNvPr id="6" name="Text 4"/>
          <p:cNvSpPr/>
          <p:nvPr/>
        </p:nvSpPr>
        <p:spPr>
          <a:xfrm>
            <a:off x="777240" y="3154680"/>
            <a:ext cx="10058400" cy="146304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Raste Praktike Klinike</a:t>
            </a:r>
            <a:endParaRPr lang="en-US" sz="3400" dirty="0"/>
          </a:p>
        </p:txBody>
      </p:sp>
      <p:sp>
        <p:nvSpPr>
          <p:cNvPr id="7" name="Text 5"/>
          <p:cNvSpPr/>
          <p:nvPr/>
        </p:nvSpPr>
        <p:spPr>
          <a:xfrm>
            <a:off x="777240" y="4434840"/>
            <a:ext cx="8686800" cy="731520"/>
          </a:xfrm>
          <a:prstGeom prst="rect">
            <a:avLst/>
          </a:prstGeom>
          <a:noFill/>
          <a:ln/>
        </p:spPr>
        <p:txBody>
          <a:bodyPr wrap="square" rtlCol="0" anchor="ctr"/>
          <a:lstStyle/>
          <a:p>
            <a:pPr marL="0" indent="0">
              <a:buNone/>
            </a:pPr>
            <a:r>
              <a:rPr lang="en-US" sz="1500" i="1" dirty="0">
                <a:solidFill>
                  <a:srgbClr val="F4F9F9"/>
                </a:solidFill>
                <a:latin typeface="Calibri" pitchFamily="34" charset="0"/>
                <a:ea typeface="Calibri" pitchFamily="34" charset="-122"/>
                <a:cs typeface="Calibri" pitchFamily="34" charset="-120"/>
              </a:rPr>
              <a:t>Analiza e rasteve reale dhe zgjidhjet profesionale multidisiplinare</a:t>
            </a:r>
            <a:endParaRPr lang="en-US" sz="1500" dirty="0"/>
          </a:p>
        </p:txBody>
      </p:sp>
      <p:sp>
        <p:nvSpPr>
          <p:cNvPr id="8" name="Text 6"/>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21</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4 · RASTI 1</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Reaksion alergjik nga mungesa e verifikimit</a:t>
            </a:r>
            <a:endParaRPr lang="en-US" sz="3000" dirty="0"/>
          </a:p>
        </p:txBody>
      </p:sp>
      <p:sp>
        <p:nvSpPr>
          <p:cNvPr id="4" name="Shape 2"/>
          <p:cNvSpPr/>
          <p:nvPr/>
        </p:nvSpPr>
        <p:spPr>
          <a:xfrm>
            <a:off x="548640" y="1737360"/>
            <a:ext cx="6309360" cy="4297680"/>
          </a:xfrm>
          <a:prstGeom prst="roundRect">
            <a:avLst>
              <a:gd name="adj" fmla="val 2128"/>
            </a:avLst>
          </a:prstGeom>
          <a:solidFill>
            <a:srgbClr val="EAF6F6"/>
          </a:solidFill>
          <a:ln/>
        </p:spPr>
      </p:sp>
      <p:sp>
        <p:nvSpPr>
          <p:cNvPr id="5" name="Text 3"/>
          <p:cNvSpPr/>
          <p:nvPr/>
        </p:nvSpPr>
        <p:spPr>
          <a:xfrm>
            <a:off x="822960" y="1920240"/>
            <a:ext cx="5760720" cy="320040"/>
          </a:xfrm>
          <a:prstGeom prst="rect">
            <a:avLst/>
          </a:prstGeom>
          <a:noFill/>
          <a:ln/>
        </p:spPr>
        <p:txBody>
          <a:bodyPr wrap="square" rtlCol="0" anchor="ctr"/>
          <a:lstStyle/>
          <a:p>
            <a:pPr marL="0" indent="0">
              <a:buNone/>
            </a:pPr>
            <a:r>
              <a:rPr lang="en-US" sz="1200" b="1" kern="0" spc="100" dirty="0">
                <a:solidFill>
                  <a:srgbClr val="AE2012"/>
                </a:solidFill>
                <a:latin typeface="Calibri" pitchFamily="34" charset="0"/>
                <a:ea typeface="Calibri" pitchFamily="34" charset="-122"/>
                <a:cs typeface="Calibri" pitchFamily="34" charset="-120"/>
              </a:rPr>
              <a:t>RASTI</a:t>
            </a:r>
            <a:endParaRPr lang="en-US" sz="1200" dirty="0"/>
          </a:p>
        </p:txBody>
      </p:sp>
      <p:sp>
        <p:nvSpPr>
          <p:cNvPr id="6" name="Text 4"/>
          <p:cNvSpPr/>
          <p:nvPr/>
        </p:nvSpPr>
        <p:spPr>
          <a:xfrm>
            <a:off x="822960" y="2286000"/>
            <a:ext cx="5760720" cy="1920240"/>
          </a:xfrm>
          <a:prstGeom prst="rect">
            <a:avLst/>
          </a:prstGeom>
          <a:noFill/>
          <a:ln/>
        </p:spPr>
        <p:txBody>
          <a:bodyPr wrap="square" rtlCol="0" anchor="ctr"/>
          <a:lstStyle/>
          <a:p>
            <a:pPr marL="0" indent="0">
              <a:lnSpc>
                <a:spcPct val="125000"/>
              </a:lnSpc>
              <a:buNone/>
            </a:pPr>
            <a:r>
              <a:rPr lang="en-US" sz="1300" dirty="0">
                <a:solidFill>
                  <a:srgbClr val="1B3A3E"/>
                </a:solidFill>
                <a:latin typeface="Calibri" pitchFamily="34" charset="0"/>
                <a:ea typeface="Calibri" pitchFamily="34" charset="-122"/>
                <a:cs typeface="Calibri" pitchFamily="34" charset="-120"/>
              </a:rPr>
              <a:t>Paciente e hospitalizuar pas ndërhyrjes kirurgjikale, me histori të dokumentuar alergjie ndaj një grupi antibiotikësh. Për shkak të mungesës së verifikimit të plotë dhe ngarkesës së lartë, ajo mori antibiotikun ndaj të cilit ishte alergjike — brenda pak minutash zhvilloi reaksion alergjik akut.</a:t>
            </a:r>
            <a:endParaRPr lang="en-US" sz="1300" dirty="0"/>
          </a:p>
        </p:txBody>
      </p:sp>
      <p:sp>
        <p:nvSpPr>
          <p:cNvPr id="7" name="Text 5"/>
          <p:cNvSpPr/>
          <p:nvPr/>
        </p:nvSpPr>
        <p:spPr>
          <a:xfrm>
            <a:off x="822960" y="4251960"/>
            <a:ext cx="5760720" cy="320040"/>
          </a:xfrm>
          <a:prstGeom prst="rect">
            <a:avLst/>
          </a:prstGeom>
          <a:noFill/>
          <a:ln/>
        </p:spPr>
        <p:txBody>
          <a:bodyPr wrap="square" rtlCol="0" anchor="ctr"/>
          <a:lstStyle/>
          <a:p>
            <a:pPr marL="0" indent="0">
              <a:buNone/>
            </a:pPr>
            <a:r>
              <a:rPr lang="en-US" sz="1200" b="1" kern="0" spc="100" dirty="0">
                <a:solidFill>
                  <a:srgbClr val="028090"/>
                </a:solidFill>
                <a:latin typeface="Calibri" pitchFamily="34" charset="0"/>
                <a:ea typeface="Calibri" pitchFamily="34" charset="-122"/>
                <a:cs typeface="Calibri" pitchFamily="34" charset="-120"/>
              </a:rPr>
              <a:t>SHKAQET RRËNJËSORE</a:t>
            </a:r>
            <a:endParaRPr lang="en-US" sz="1200" dirty="0"/>
          </a:p>
        </p:txBody>
      </p:sp>
      <p:sp>
        <p:nvSpPr>
          <p:cNvPr id="8" name="Shape 6"/>
          <p:cNvSpPr/>
          <p:nvPr/>
        </p:nvSpPr>
        <p:spPr>
          <a:xfrm>
            <a:off x="822960" y="4672584"/>
            <a:ext cx="100584" cy="100584"/>
          </a:xfrm>
          <a:prstGeom prst="ellipse">
            <a:avLst/>
          </a:prstGeom>
          <a:solidFill>
            <a:srgbClr val="028090"/>
          </a:solidFill>
          <a:ln/>
        </p:spPr>
      </p:sp>
      <p:sp>
        <p:nvSpPr>
          <p:cNvPr id="9" name="Text 7"/>
          <p:cNvSpPr/>
          <p:nvPr/>
        </p:nvSpPr>
        <p:spPr>
          <a:xfrm>
            <a:off x="1078992" y="4526280"/>
            <a:ext cx="5394960" cy="365760"/>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Dokumentim jo i plotë</a:t>
            </a:r>
            <a:endParaRPr lang="en-US" sz="1250" dirty="0"/>
          </a:p>
        </p:txBody>
      </p:sp>
      <p:sp>
        <p:nvSpPr>
          <p:cNvPr id="10" name="Shape 8"/>
          <p:cNvSpPr/>
          <p:nvPr/>
        </p:nvSpPr>
        <p:spPr>
          <a:xfrm>
            <a:off x="822960" y="5084064"/>
            <a:ext cx="100584" cy="100584"/>
          </a:xfrm>
          <a:prstGeom prst="ellipse">
            <a:avLst/>
          </a:prstGeom>
          <a:solidFill>
            <a:srgbClr val="028090"/>
          </a:solidFill>
          <a:ln/>
        </p:spPr>
      </p:sp>
      <p:sp>
        <p:nvSpPr>
          <p:cNvPr id="11" name="Text 9"/>
          <p:cNvSpPr/>
          <p:nvPr/>
        </p:nvSpPr>
        <p:spPr>
          <a:xfrm>
            <a:off x="1078992" y="4937760"/>
            <a:ext cx="5394960" cy="365760"/>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Komunikim joefektiv</a:t>
            </a:r>
            <a:endParaRPr lang="en-US" sz="1250" dirty="0"/>
          </a:p>
        </p:txBody>
      </p:sp>
      <p:sp>
        <p:nvSpPr>
          <p:cNvPr id="12" name="Shape 10"/>
          <p:cNvSpPr/>
          <p:nvPr/>
        </p:nvSpPr>
        <p:spPr>
          <a:xfrm>
            <a:off x="822960" y="5495544"/>
            <a:ext cx="100584" cy="100584"/>
          </a:xfrm>
          <a:prstGeom prst="ellipse">
            <a:avLst/>
          </a:prstGeom>
          <a:solidFill>
            <a:srgbClr val="028090"/>
          </a:solidFill>
          <a:ln/>
        </p:spPr>
      </p:sp>
      <p:sp>
        <p:nvSpPr>
          <p:cNvPr id="13" name="Text 11"/>
          <p:cNvSpPr/>
          <p:nvPr/>
        </p:nvSpPr>
        <p:spPr>
          <a:xfrm>
            <a:off x="1078992" y="5349240"/>
            <a:ext cx="5394960" cy="365760"/>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Mungesa e alarmeve elektronike për alergji</a:t>
            </a:r>
            <a:endParaRPr lang="en-US" sz="1250" dirty="0"/>
          </a:p>
        </p:txBody>
      </p:sp>
      <p:sp>
        <p:nvSpPr>
          <p:cNvPr id="14" name="Shape 12"/>
          <p:cNvSpPr/>
          <p:nvPr/>
        </p:nvSpPr>
        <p:spPr>
          <a:xfrm>
            <a:off x="7040880" y="1737360"/>
            <a:ext cx="4572000" cy="4297680"/>
          </a:xfrm>
          <a:prstGeom prst="roundRect">
            <a:avLst>
              <a:gd name="adj" fmla="val 2128"/>
            </a:avLst>
          </a:prstGeom>
          <a:solidFill>
            <a:srgbClr val="023047"/>
          </a:solidFill>
          <a:ln/>
        </p:spPr>
      </p:sp>
      <p:sp>
        <p:nvSpPr>
          <p:cNvPr id="15" name="Text 13"/>
          <p:cNvSpPr/>
          <p:nvPr/>
        </p:nvSpPr>
        <p:spPr>
          <a:xfrm>
            <a:off x="7315200" y="1920240"/>
            <a:ext cx="4023360" cy="320040"/>
          </a:xfrm>
          <a:prstGeom prst="rect">
            <a:avLst/>
          </a:prstGeom>
          <a:noFill/>
          <a:ln/>
        </p:spPr>
        <p:txBody>
          <a:bodyPr wrap="square" rtlCol="0" anchor="ctr"/>
          <a:lstStyle/>
          <a:p>
            <a:pPr marL="0" indent="0">
              <a:buNone/>
            </a:pPr>
            <a:r>
              <a:rPr lang="en-US" sz="1200" b="1" kern="0" spc="100" dirty="0">
                <a:solidFill>
                  <a:srgbClr val="02C39A"/>
                </a:solidFill>
                <a:latin typeface="Calibri" pitchFamily="34" charset="0"/>
                <a:ea typeface="Calibri" pitchFamily="34" charset="-122"/>
                <a:cs typeface="Calibri" pitchFamily="34" charset="-120"/>
              </a:rPr>
              <a:t>ZGJIDHJA</a:t>
            </a:r>
            <a:endParaRPr lang="en-US" sz="1200" dirty="0"/>
          </a:p>
        </p:txBody>
      </p:sp>
      <p:sp>
        <p:nvSpPr>
          <p:cNvPr id="16" name="Text 14"/>
          <p:cNvSpPr/>
          <p:nvPr/>
        </p:nvSpPr>
        <p:spPr>
          <a:xfrm>
            <a:off x="7315200" y="2286000"/>
            <a:ext cx="4023360" cy="822960"/>
          </a:xfrm>
          <a:prstGeom prst="rect">
            <a:avLst/>
          </a:prstGeom>
          <a:noFill/>
          <a:ln/>
        </p:spPr>
        <p:txBody>
          <a:bodyPr wrap="square" rtlCol="0" anchor="ctr"/>
          <a:lstStyle/>
          <a:p>
            <a:pPr marL="0" indent="0">
              <a:lnSpc>
                <a:spcPct val="125000"/>
              </a:lnSpc>
              <a:buNone/>
            </a:pPr>
            <a:r>
              <a:rPr lang="en-US" sz="1300" dirty="0">
                <a:solidFill>
                  <a:srgbClr val="F4F9F9"/>
                </a:solidFill>
                <a:latin typeface="Calibri" pitchFamily="34" charset="0"/>
                <a:ea typeface="Calibri" pitchFamily="34" charset="-122"/>
                <a:cs typeface="Calibri" pitchFamily="34" charset="-120"/>
              </a:rPr>
              <a:t>Rasti u analizua nga një ekip multidisiplinar (mjek, farmacist klinik, staf infermieror).</a:t>
            </a:r>
            <a:endParaRPr lang="en-US" sz="1300" dirty="0"/>
          </a:p>
        </p:txBody>
      </p:sp>
      <p:sp>
        <p:nvSpPr>
          <p:cNvPr id="17" name="Shape 15"/>
          <p:cNvSpPr/>
          <p:nvPr/>
        </p:nvSpPr>
        <p:spPr>
          <a:xfrm>
            <a:off x="7315200" y="3300984"/>
            <a:ext cx="109728" cy="109728"/>
          </a:xfrm>
          <a:prstGeom prst="ellipse">
            <a:avLst/>
          </a:prstGeom>
          <a:solidFill>
            <a:srgbClr val="02C39A"/>
          </a:solidFill>
          <a:ln/>
        </p:spPr>
      </p:sp>
      <p:sp>
        <p:nvSpPr>
          <p:cNvPr id="18" name="Text 16"/>
          <p:cNvSpPr/>
          <p:nvPr/>
        </p:nvSpPr>
        <p:spPr>
          <a:xfrm>
            <a:off x="7589520" y="3136392"/>
            <a:ext cx="3749040" cy="822960"/>
          </a:xfrm>
          <a:prstGeom prst="rect">
            <a:avLst/>
          </a:prstGeom>
          <a:noFill/>
          <a:ln/>
        </p:spPr>
        <p:txBody>
          <a:bodyPr wrap="square" rtlCol="0" anchor="ctr"/>
          <a:lstStyle/>
          <a:p>
            <a:pPr marL="0" indent="0">
              <a:lnSpc>
                <a:spcPct val="120000"/>
              </a:lnSpc>
              <a:buNone/>
            </a:pPr>
            <a:r>
              <a:rPr lang="en-US" sz="1250" dirty="0">
                <a:solidFill>
                  <a:srgbClr val="FFFFFF"/>
                </a:solidFill>
                <a:latin typeface="Calibri" pitchFamily="34" charset="0"/>
                <a:ea typeface="Calibri" pitchFamily="34" charset="-122"/>
                <a:cs typeface="Calibri" pitchFamily="34" charset="-120"/>
              </a:rPr>
              <a:t>Përmirësim i sistemit elektronik të dokumentimit</a:t>
            </a:r>
            <a:endParaRPr lang="en-US" sz="1250" dirty="0"/>
          </a:p>
        </p:txBody>
      </p:sp>
      <p:sp>
        <p:nvSpPr>
          <p:cNvPr id="19" name="Shape 17"/>
          <p:cNvSpPr/>
          <p:nvPr/>
        </p:nvSpPr>
        <p:spPr>
          <a:xfrm>
            <a:off x="7315200" y="4215384"/>
            <a:ext cx="109728" cy="109728"/>
          </a:xfrm>
          <a:prstGeom prst="ellipse">
            <a:avLst/>
          </a:prstGeom>
          <a:solidFill>
            <a:srgbClr val="02C39A"/>
          </a:solidFill>
          <a:ln/>
        </p:spPr>
      </p:sp>
      <p:sp>
        <p:nvSpPr>
          <p:cNvPr id="20" name="Text 18"/>
          <p:cNvSpPr/>
          <p:nvPr/>
        </p:nvSpPr>
        <p:spPr>
          <a:xfrm>
            <a:off x="7589520" y="4050792"/>
            <a:ext cx="3749040" cy="822960"/>
          </a:xfrm>
          <a:prstGeom prst="rect">
            <a:avLst/>
          </a:prstGeom>
          <a:noFill/>
          <a:ln/>
        </p:spPr>
        <p:txBody>
          <a:bodyPr wrap="square" rtlCol="0" anchor="ctr"/>
          <a:lstStyle/>
          <a:p>
            <a:pPr marL="0" indent="0">
              <a:lnSpc>
                <a:spcPct val="120000"/>
              </a:lnSpc>
              <a:buNone/>
            </a:pPr>
            <a:r>
              <a:rPr lang="en-US" sz="1250" dirty="0">
                <a:solidFill>
                  <a:srgbClr val="FFFFFF"/>
                </a:solidFill>
                <a:latin typeface="Calibri" pitchFamily="34" charset="0"/>
                <a:ea typeface="Calibri" pitchFamily="34" charset="-122"/>
                <a:cs typeface="Calibri" pitchFamily="34" charset="-120"/>
              </a:rPr>
              <a:t>Procedura të reja për verifikimin e historisë alergjike para administrimit</a:t>
            </a:r>
            <a:endParaRPr lang="en-US" sz="1250" dirty="0"/>
          </a:p>
        </p:txBody>
      </p:sp>
      <p:sp>
        <p:nvSpPr>
          <p:cNvPr id="21" name="Text 19"/>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22</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4 · RASTI 2</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Dozë e gabuar insuline — 18 njësi në vend të 8</a:t>
            </a:r>
            <a:endParaRPr lang="en-US" sz="3000" dirty="0"/>
          </a:p>
        </p:txBody>
      </p:sp>
      <p:sp>
        <p:nvSpPr>
          <p:cNvPr id="4" name="Shape 2"/>
          <p:cNvSpPr/>
          <p:nvPr/>
        </p:nvSpPr>
        <p:spPr>
          <a:xfrm>
            <a:off x="548640" y="1691640"/>
            <a:ext cx="11064240" cy="1051560"/>
          </a:xfrm>
          <a:prstGeom prst="roundRect">
            <a:avLst>
              <a:gd name="adj" fmla="val 6957"/>
            </a:avLst>
          </a:prstGeom>
          <a:solidFill>
            <a:srgbClr val="EAF6F6"/>
          </a:solidFill>
          <a:ln/>
        </p:spPr>
      </p:sp>
      <p:sp>
        <p:nvSpPr>
          <p:cNvPr id="5" name="Text 3"/>
          <p:cNvSpPr/>
          <p:nvPr/>
        </p:nvSpPr>
        <p:spPr>
          <a:xfrm>
            <a:off x="822960" y="1828800"/>
            <a:ext cx="10515600" cy="822960"/>
          </a:xfrm>
          <a:prstGeom prst="rect">
            <a:avLst/>
          </a:prstGeom>
          <a:noFill/>
          <a:ln/>
        </p:spPr>
        <p:txBody>
          <a:bodyPr wrap="square" rtlCol="0" anchor="ctr"/>
          <a:lstStyle/>
          <a:p>
            <a:pPr marL="0" indent="0">
              <a:lnSpc>
                <a:spcPct val="120000"/>
              </a:lnSpc>
              <a:buNone/>
            </a:pPr>
            <a:r>
              <a:rPr lang="en-US" sz="1300" dirty="0">
                <a:solidFill>
                  <a:srgbClr val="1B3A3E"/>
                </a:solidFill>
                <a:latin typeface="Calibri" pitchFamily="34" charset="0"/>
                <a:ea typeface="Calibri" pitchFamily="34" charset="-122"/>
                <a:cs typeface="Calibri" pitchFamily="34" charset="-120"/>
              </a:rPr>
              <a:t>Pacient 68-vjeçar me diabet mellitus tip 2. Mjeku përshkroi 8 njësi insulinë të shpejtë; infermierja lexoi gabimisht urdhrin dhe administroi 18 njësi. Rreth një orë më vonë: djersitje, dridhje, konfuzion dhe hipoglicemi e rëndë.</a:t>
            </a:r>
            <a:endParaRPr lang="en-US" sz="1300" dirty="0"/>
          </a:p>
        </p:txBody>
      </p:sp>
      <p:sp>
        <p:nvSpPr>
          <p:cNvPr id="6" name="Shape 4"/>
          <p:cNvSpPr/>
          <p:nvPr/>
        </p:nvSpPr>
        <p:spPr>
          <a:xfrm>
            <a:off x="548640" y="2926080"/>
            <a:ext cx="3566160" cy="1965960"/>
          </a:xfrm>
          <a:prstGeom prst="roundRect">
            <a:avLst>
              <a:gd name="adj" fmla="val 4651"/>
            </a:avLst>
          </a:prstGeom>
          <a:solidFill>
            <a:srgbClr val="EAF6F6"/>
          </a:solidFill>
          <a:ln/>
        </p:spPr>
      </p:sp>
      <p:sp>
        <p:nvSpPr>
          <p:cNvPr id="7" name="Text 5"/>
          <p:cNvSpPr/>
          <p:nvPr/>
        </p:nvSpPr>
        <p:spPr>
          <a:xfrm>
            <a:off x="777240" y="3090672"/>
            <a:ext cx="3108960" cy="411480"/>
          </a:xfrm>
          <a:prstGeom prst="rect">
            <a:avLst/>
          </a:prstGeom>
          <a:noFill/>
          <a:ln/>
        </p:spPr>
        <p:txBody>
          <a:bodyPr wrap="square" rtlCol="0" anchor="ctr"/>
          <a:lstStyle/>
          <a:p>
            <a:pPr marL="0" indent="0">
              <a:buNone/>
            </a:pPr>
            <a:r>
              <a:rPr lang="en-US" sz="1600" b="1" dirty="0">
                <a:solidFill>
                  <a:srgbClr val="028090"/>
                </a:solidFill>
                <a:latin typeface="Cambria" pitchFamily="34" charset="0"/>
                <a:ea typeface="Cambria" pitchFamily="34" charset="-122"/>
                <a:cs typeface="Cambria" pitchFamily="34" charset="-120"/>
              </a:rPr>
              <a:t>Mjeku</a:t>
            </a:r>
            <a:endParaRPr lang="en-US" sz="1600" dirty="0"/>
          </a:p>
        </p:txBody>
      </p:sp>
      <p:sp>
        <p:nvSpPr>
          <p:cNvPr id="8" name="Shape 6"/>
          <p:cNvSpPr/>
          <p:nvPr/>
        </p:nvSpPr>
        <p:spPr>
          <a:xfrm>
            <a:off x="777240" y="3666744"/>
            <a:ext cx="91440" cy="91440"/>
          </a:xfrm>
          <a:prstGeom prst="ellipse">
            <a:avLst/>
          </a:prstGeom>
          <a:solidFill>
            <a:srgbClr val="028090"/>
          </a:solidFill>
          <a:ln/>
        </p:spPr>
      </p:sp>
      <p:sp>
        <p:nvSpPr>
          <p:cNvPr id="9" name="Text 7"/>
          <p:cNvSpPr/>
          <p:nvPr/>
        </p:nvSpPr>
        <p:spPr>
          <a:xfrm>
            <a:off x="987552" y="3520440"/>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Rivlerësoi gjendjen klinike</a:t>
            </a:r>
            <a:endParaRPr lang="en-US" sz="1150" dirty="0"/>
          </a:p>
        </p:txBody>
      </p:sp>
      <p:sp>
        <p:nvSpPr>
          <p:cNvPr id="10" name="Shape 8"/>
          <p:cNvSpPr/>
          <p:nvPr/>
        </p:nvSpPr>
        <p:spPr>
          <a:xfrm>
            <a:off x="777240" y="4105656"/>
            <a:ext cx="91440" cy="91440"/>
          </a:xfrm>
          <a:prstGeom prst="ellipse">
            <a:avLst/>
          </a:prstGeom>
          <a:solidFill>
            <a:srgbClr val="028090"/>
          </a:solidFill>
          <a:ln/>
        </p:spPr>
      </p:sp>
      <p:sp>
        <p:nvSpPr>
          <p:cNvPr id="11" name="Text 9"/>
          <p:cNvSpPr/>
          <p:nvPr/>
        </p:nvSpPr>
        <p:spPr>
          <a:xfrm>
            <a:off x="987552" y="3959352"/>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Trajtim urgjent i hipoglicemisë</a:t>
            </a:r>
            <a:endParaRPr lang="en-US" sz="1150" dirty="0"/>
          </a:p>
        </p:txBody>
      </p:sp>
      <p:sp>
        <p:nvSpPr>
          <p:cNvPr id="12" name="Shape 10"/>
          <p:cNvSpPr/>
          <p:nvPr/>
        </p:nvSpPr>
        <p:spPr>
          <a:xfrm>
            <a:off x="777240" y="4544568"/>
            <a:ext cx="91440" cy="91440"/>
          </a:xfrm>
          <a:prstGeom prst="ellipse">
            <a:avLst/>
          </a:prstGeom>
          <a:solidFill>
            <a:srgbClr val="028090"/>
          </a:solidFill>
          <a:ln/>
        </p:spPr>
      </p:sp>
      <p:sp>
        <p:nvSpPr>
          <p:cNvPr id="13" name="Text 11"/>
          <p:cNvSpPr/>
          <p:nvPr/>
        </p:nvSpPr>
        <p:spPr>
          <a:xfrm>
            <a:off x="987552" y="4398264"/>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Dokumentoi ngjarjen</a:t>
            </a:r>
            <a:endParaRPr lang="en-US" sz="1150" dirty="0"/>
          </a:p>
        </p:txBody>
      </p:sp>
      <p:sp>
        <p:nvSpPr>
          <p:cNvPr id="14" name="Shape 12"/>
          <p:cNvSpPr/>
          <p:nvPr/>
        </p:nvSpPr>
        <p:spPr>
          <a:xfrm>
            <a:off x="4297680" y="2926080"/>
            <a:ext cx="3566160" cy="1965960"/>
          </a:xfrm>
          <a:prstGeom prst="roundRect">
            <a:avLst>
              <a:gd name="adj" fmla="val 4651"/>
            </a:avLst>
          </a:prstGeom>
          <a:solidFill>
            <a:srgbClr val="EAF6F6"/>
          </a:solidFill>
          <a:ln/>
        </p:spPr>
      </p:sp>
      <p:sp>
        <p:nvSpPr>
          <p:cNvPr id="15" name="Text 13"/>
          <p:cNvSpPr/>
          <p:nvPr/>
        </p:nvSpPr>
        <p:spPr>
          <a:xfrm>
            <a:off x="4526280" y="3090672"/>
            <a:ext cx="3108960" cy="411480"/>
          </a:xfrm>
          <a:prstGeom prst="rect">
            <a:avLst/>
          </a:prstGeom>
          <a:noFill/>
          <a:ln/>
        </p:spPr>
        <p:txBody>
          <a:bodyPr wrap="square" rtlCol="0" anchor="ctr"/>
          <a:lstStyle/>
          <a:p>
            <a:pPr marL="0" indent="0">
              <a:buNone/>
            </a:pPr>
            <a:r>
              <a:rPr lang="en-US" sz="1600" b="1" dirty="0">
                <a:solidFill>
                  <a:srgbClr val="00A896"/>
                </a:solidFill>
                <a:latin typeface="Cambria" pitchFamily="34" charset="0"/>
                <a:ea typeface="Cambria" pitchFamily="34" charset="-122"/>
                <a:cs typeface="Cambria" pitchFamily="34" charset="-120"/>
              </a:rPr>
              <a:t>Infermieri</a:t>
            </a:r>
            <a:endParaRPr lang="en-US" sz="1600" dirty="0"/>
          </a:p>
        </p:txBody>
      </p:sp>
      <p:sp>
        <p:nvSpPr>
          <p:cNvPr id="16" name="Shape 14"/>
          <p:cNvSpPr/>
          <p:nvPr/>
        </p:nvSpPr>
        <p:spPr>
          <a:xfrm>
            <a:off x="4526280" y="3666744"/>
            <a:ext cx="91440" cy="91440"/>
          </a:xfrm>
          <a:prstGeom prst="ellipse">
            <a:avLst/>
          </a:prstGeom>
          <a:solidFill>
            <a:srgbClr val="00A896"/>
          </a:solidFill>
          <a:ln/>
        </p:spPr>
      </p:sp>
      <p:sp>
        <p:nvSpPr>
          <p:cNvPr id="17" name="Text 15"/>
          <p:cNvSpPr/>
          <p:nvPr/>
        </p:nvSpPr>
        <p:spPr>
          <a:xfrm>
            <a:off x="4736592" y="3520440"/>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Identifikoi shpejt simptomat</a:t>
            </a:r>
            <a:endParaRPr lang="en-US" sz="1150" dirty="0"/>
          </a:p>
        </p:txBody>
      </p:sp>
      <p:sp>
        <p:nvSpPr>
          <p:cNvPr id="18" name="Shape 16"/>
          <p:cNvSpPr/>
          <p:nvPr/>
        </p:nvSpPr>
        <p:spPr>
          <a:xfrm>
            <a:off x="4526280" y="4105656"/>
            <a:ext cx="91440" cy="91440"/>
          </a:xfrm>
          <a:prstGeom prst="ellipse">
            <a:avLst/>
          </a:prstGeom>
          <a:solidFill>
            <a:srgbClr val="00A896"/>
          </a:solidFill>
          <a:ln/>
        </p:spPr>
      </p:sp>
      <p:sp>
        <p:nvSpPr>
          <p:cNvPr id="19" name="Text 17"/>
          <p:cNvSpPr/>
          <p:nvPr/>
        </p:nvSpPr>
        <p:spPr>
          <a:xfrm>
            <a:off x="4736592" y="3959352"/>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Informoi ekipin mjekësor</a:t>
            </a:r>
            <a:endParaRPr lang="en-US" sz="1150" dirty="0"/>
          </a:p>
        </p:txBody>
      </p:sp>
      <p:sp>
        <p:nvSpPr>
          <p:cNvPr id="20" name="Shape 18"/>
          <p:cNvSpPr/>
          <p:nvPr/>
        </p:nvSpPr>
        <p:spPr>
          <a:xfrm>
            <a:off x="4526280" y="4544568"/>
            <a:ext cx="91440" cy="91440"/>
          </a:xfrm>
          <a:prstGeom prst="ellipse">
            <a:avLst/>
          </a:prstGeom>
          <a:solidFill>
            <a:srgbClr val="00A896"/>
          </a:solidFill>
          <a:ln/>
        </p:spPr>
      </p:sp>
      <p:sp>
        <p:nvSpPr>
          <p:cNvPr id="21" name="Text 19"/>
          <p:cNvSpPr/>
          <p:nvPr/>
        </p:nvSpPr>
        <p:spPr>
          <a:xfrm>
            <a:off x="4736592" y="4398264"/>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Plotësoi raportin e incidentit</a:t>
            </a:r>
            <a:endParaRPr lang="en-US" sz="1150" dirty="0"/>
          </a:p>
        </p:txBody>
      </p:sp>
      <p:sp>
        <p:nvSpPr>
          <p:cNvPr id="22" name="Shape 20"/>
          <p:cNvSpPr/>
          <p:nvPr/>
        </p:nvSpPr>
        <p:spPr>
          <a:xfrm>
            <a:off x="8046720" y="2926080"/>
            <a:ext cx="3566160" cy="1965960"/>
          </a:xfrm>
          <a:prstGeom prst="roundRect">
            <a:avLst>
              <a:gd name="adj" fmla="val 4651"/>
            </a:avLst>
          </a:prstGeom>
          <a:solidFill>
            <a:srgbClr val="EAF6F6"/>
          </a:solidFill>
          <a:ln/>
        </p:spPr>
      </p:sp>
      <p:sp>
        <p:nvSpPr>
          <p:cNvPr id="23" name="Text 21"/>
          <p:cNvSpPr/>
          <p:nvPr/>
        </p:nvSpPr>
        <p:spPr>
          <a:xfrm>
            <a:off x="8275320" y="3090672"/>
            <a:ext cx="3108960" cy="411480"/>
          </a:xfrm>
          <a:prstGeom prst="rect">
            <a:avLst/>
          </a:prstGeom>
          <a:noFill/>
          <a:ln/>
        </p:spPr>
        <p:txBody>
          <a:bodyPr wrap="square" rtlCol="0" anchor="ctr"/>
          <a:lstStyle/>
          <a:p>
            <a:pPr marL="0" indent="0">
              <a:buNone/>
            </a:pPr>
            <a:r>
              <a:rPr lang="en-US" sz="1600" b="1" dirty="0">
                <a:solidFill>
                  <a:srgbClr val="02C39A"/>
                </a:solidFill>
                <a:latin typeface="Cambria" pitchFamily="34" charset="0"/>
                <a:ea typeface="Cambria" pitchFamily="34" charset="-122"/>
                <a:cs typeface="Cambria" pitchFamily="34" charset="-120"/>
              </a:rPr>
              <a:t>Farmacisti</a:t>
            </a:r>
            <a:endParaRPr lang="en-US" sz="1600" dirty="0"/>
          </a:p>
        </p:txBody>
      </p:sp>
      <p:sp>
        <p:nvSpPr>
          <p:cNvPr id="24" name="Shape 22"/>
          <p:cNvSpPr/>
          <p:nvPr/>
        </p:nvSpPr>
        <p:spPr>
          <a:xfrm>
            <a:off x="8275320" y="3666744"/>
            <a:ext cx="91440" cy="91440"/>
          </a:xfrm>
          <a:prstGeom prst="ellipse">
            <a:avLst/>
          </a:prstGeom>
          <a:solidFill>
            <a:srgbClr val="02C39A"/>
          </a:solidFill>
          <a:ln/>
        </p:spPr>
      </p:sp>
      <p:sp>
        <p:nvSpPr>
          <p:cNvPr id="25" name="Text 23"/>
          <p:cNvSpPr/>
          <p:nvPr/>
        </p:nvSpPr>
        <p:spPr>
          <a:xfrm>
            <a:off x="8485632" y="3520440"/>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Analizoi dozimin dhe protokollet</a:t>
            </a:r>
            <a:endParaRPr lang="en-US" sz="1150" dirty="0"/>
          </a:p>
        </p:txBody>
      </p:sp>
      <p:sp>
        <p:nvSpPr>
          <p:cNvPr id="26" name="Shape 24"/>
          <p:cNvSpPr/>
          <p:nvPr/>
        </p:nvSpPr>
        <p:spPr>
          <a:xfrm>
            <a:off x="8275320" y="4105656"/>
            <a:ext cx="91440" cy="91440"/>
          </a:xfrm>
          <a:prstGeom prst="ellipse">
            <a:avLst/>
          </a:prstGeom>
          <a:solidFill>
            <a:srgbClr val="02C39A"/>
          </a:solidFill>
          <a:ln/>
        </p:spPr>
      </p:sp>
      <p:sp>
        <p:nvSpPr>
          <p:cNvPr id="27" name="Text 25"/>
          <p:cNvSpPr/>
          <p:nvPr/>
        </p:nvSpPr>
        <p:spPr>
          <a:xfrm>
            <a:off x="8485632" y="3959352"/>
            <a:ext cx="2926080" cy="384048"/>
          </a:xfrm>
          <a:prstGeom prst="rect">
            <a:avLst/>
          </a:prstGeom>
          <a:noFill/>
          <a:ln/>
        </p:spPr>
        <p:txBody>
          <a:bodyPr wrap="square" rtlCol="0" anchor="ctr"/>
          <a:lstStyle/>
          <a:p>
            <a:pPr marL="0" indent="0">
              <a:buNone/>
            </a:pPr>
            <a:r>
              <a:rPr lang="en-US" sz="1150" dirty="0">
                <a:solidFill>
                  <a:srgbClr val="1B3A3E"/>
                </a:solidFill>
                <a:latin typeface="Calibri" pitchFamily="34" charset="0"/>
                <a:ea typeface="Calibri" pitchFamily="34" charset="-122"/>
                <a:cs typeface="Calibri" pitchFamily="34" charset="-120"/>
              </a:rPr>
              <a:t>Sugjeroi etiketim më të qartë të insulinave</a:t>
            </a:r>
            <a:endParaRPr lang="en-US" sz="1150" dirty="0"/>
          </a:p>
        </p:txBody>
      </p:sp>
      <p:sp>
        <p:nvSpPr>
          <p:cNvPr id="28" name="Shape 26"/>
          <p:cNvSpPr/>
          <p:nvPr/>
        </p:nvSpPr>
        <p:spPr>
          <a:xfrm>
            <a:off x="548640" y="5074920"/>
            <a:ext cx="11064240" cy="960120"/>
          </a:xfrm>
          <a:prstGeom prst="roundRect">
            <a:avLst>
              <a:gd name="adj" fmla="val 7619"/>
            </a:avLst>
          </a:prstGeom>
          <a:solidFill>
            <a:srgbClr val="023047"/>
          </a:solidFill>
          <a:ln/>
        </p:spPr>
      </p:sp>
      <p:sp>
        <p:nvSpPr>
          <p:cNvPr id="29" name="Text 27"/>
          <p:cNvSpPr/>
          <p:nvPr/>
        </p:nvSpPr>
        <p:spPr>
          <a:xfrm>
            <a:off x="822960" y="5074920"/>
            <a:ext cx="1645920" cy="960120"/>
          </a:xfrm>
          <a:prstGeom prst="rect">
            <a:avLst/>
          </a:prstGeom>
          <a:noFill/>
          <a:ln/>
        </p:spPr>
        <p:txBody>
          <a:bodyPr wrap="square" rtlCol="0" anchor="ctr"/>
          <a:lstStyle/>
          <a:p>
            <a:pPr marL="0" indent="0">
              <a:buNone/>
            </a:pPr>
            <a:r>
              <a:rPr lang="en-US" sz="1300" b="1" dirty="0">
                <a:solidFill>
                  <a:srgbClr val="02C39A"/>
                </a:solidFill>
                <a:latin typeface="Calibri" pitchFamily="34" charset="0"/>
                <a:ea typeface="Calibri" pitchFamily="34" charset="-122"/>
                <a:cs typeface="Calibri" pitchFamily="34" charset="-120"/>
              </a:rPr>
              <a:t>ZGJIDHJA: </a:t>
            </a:r>
            <a:endParaRPr lang="en-US" sz="1300" dirty="0"/>
          </a:p>
        </p:txBody>
      </p:sp>
      <p:sp>
        <p:nvSpPr>
          <p:cNvPr id="30" name="Text 28"/>
          <p:cNvSpPr/>
          <p:nvPr/>
        </p:nvSpPr>
        <p:spPr>
          <a:xfrm>
            <a:off x="2286000" y="5074920"/>
            <a:ext cx="9052560" cy="96012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Glukozë intravenoze, monitorim intensiv i glicemisë, sistem kontrolli i dyfishtë për insulinën dhe trajnim i stafit për barnat me rrezik të lartë.</a:t>
            </a:r>
            <a:endParaRPr lang="en-US" sz="1300" dirty="0"/>
          </a:p>
        </p:txBody>
      </p:sp>
      <p:sp>
        <p:nvSpPr>
          <p:cNvPr id="31" name="Text 29"/>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23</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4 · SINTEZA</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Strategjitë profesionale për menaxhimin e gabimeve</a:t>
            </a:r>
            <a:endParaRPr lang="en-US" sz="3000" dirty="0"/>
          </a:p>
        </p:txBody>
      </p:sp>
      <p:sp>
        <p:nvSpPr>
          <p:cNvPr id="4" name="Shape 2"/>
          <p:cNvSpPr/>
          <p:nvPr/>
        </p:nvSpPr>
        <p:spPr>
          <a:xfrm>
            <a:off x="548640" y="1783080"/>
            <a:ext cx="5440680" cy="530352"/>
          </a:xfrm>
          <a:prstGeom prst="roundRect">
            <a:avLst>
              <a:gd name="adj" fmla="val 10345"/>
            </a:avLst>
          </a:prstGeom>
          <a:solidFill>
            <a:srgbClr val="EAF6F6"/>
          </a:solidFill>
          <a:ln/>
        </p:spPr>
      </p:sp>
      <p:sp>
        <p:nvSpPr>
          <p:cNvPr id="5" name="Shape 3"/>
          <p:cNvSpPr/>
          <p:nvPr/>
        </p:nvSpPr>
        <p:spPr>
          <a:xfrm>
            <a:off x="658368" y="1874520"/>
            <a:ext cx="347472" cy="347472"/>
          </a:xfrm>
          <a:prstGeom prst="ellipse">
            <a:avLst/>
          </a:prstGeom>
          <a:solidFill>
            <a:srgbClr val="02C39A"/>
          </a:solidFill>
          <a:ln/>
        </p:spPr>
      </p:sp>
      <p:sp>
        <p:nvSpPr>
          <p:cNvPr id="6" name="Text 4"/>
          <p:cNvSpPr/>
          <p:nvPr/>
        </p:nvSpPr>
        <p:spPr>
          <a:xfrm>
            <a:off x="658368" y="1874520"/>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7" name="Text 5"/>
          <p:cNvSpPr/>
          <p:nvPr/>
        </p:nvSpPr>
        <p:spPr>
          <a:xfrm>
            <a:off x="1115568" y="1783080"/>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Zbatimi rigoroz i parimit të "5 të drejtave"</a:t>
            </a:r>
            <a:endParaRPr lang="en-US" sz="1250" dirty="0"/>
          </a:p>
        </p:txBody>
      </p:sp>
      <p:sp>
        <p:nvSpPr>
          <p:cNvPr id="8" name="Shape 6"/>
          <p:cNvSpPr/>
          <p:nvPr/>
        </p:nvSpPr>
        <p:spPr>
          <a:xfrm>
            <a:off x="6172200" y="1783080"/>
            <a:ext cx="5440680" cy="530352"/>
          </a:xfrm>
          <a:prstGeom prst="roundRect">
            <a:avLst>
              <a:gd name="adj" fmla="val 10345"/>
            </a:avLst>
          </a:prstGeom>
          <a:solidFill>
            <a:srgbClr val="EAF6F6"/>
          </a:solidFill>
          <a:ln/>
        </p:spPr>
      </p:sp>
      <p:sp>
        <p:nvSpPr>
          <p:cNvPr id="9" name="Shape 7"/>
          <p:cNvSpPr/>
          <p:nvPr/>
        </p:nvSpPr>
        <p:spPr>
          <a:xfrm>
            <a:off x="6281928" y="1874520"/>
            <a:ext cx="347472" cy="347472"/>
          </a:xfrm>
          <a:prstGeom prst="ellipse">
            <a:avLst/>
          </a:prstGeom>
          <a:solidFill>
            <a:srgbClr val="02C39A"/>
          </a:solidFill>
          <a:ln/>
        </p:spPr>
      </p:sp>
      <p:sp>
        <p:nvSpPr>
          <p:cNvPr id="10" name="Text 8"/>
          <p:cNvSpPr/>
          <p:nvPr/>
        </p:nvSpPr>
        <p:spPr>
          <a:xfrm>
            <a:off x="6281928" y="1874520"/>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11" name="Text 9"/>
          <p:cNvSpPr/>
          <p:nvPr/>
        </p:nvSpPr>
        <p:spPr>
          <a:xfrm>
            <a:off x="6739128" y="1783080"/>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Përdorimi i dokumentacionit elektronik</a:t>
            </a:r>
            <a:endParaRPr lang="en-US" sz="1250" dirty="0"/>
          </a:p>
        </p:txBody>
      </p:sp>
      <p:sp>
        <p:nvSpPr>
          <p:cNvPr id="12" name="Shape 10"/>
          <p:cNvSpPr/>
          <p:nvPr/>
        </p:nvSpPr>
        <p:spPr>
          <a:xfrm>
            <a:off x="548640" y="2441448"/>
            <a:ext cx="5440680" cy="530352"/>
          </a:xfrm>
          <a:prstGeom prst="roundRect">
            <a:avLst>
              <a:gd name="adj" fmla="val 10345"/>
            </a:avLst>
          </a:prstGeom>
          <a:solidFill>
            <a:srgbClr val="EAF6F6"/>
          </a:solidFill>
          <a:ln/>
        </p:spPr>
      </p:sp>
      <p:sp>
        <p:nvSpPr>
          <p:cNvPr id="13" name="Shape 11"/>
          <p:cNvSpPr/>
          <p:nvPr/>
        </p:nvSpPr>
        <p:spPr>
          <a:xfrm>
            <a:off x="658368" y="2532888"/>
            <a:ext cx="347472" cy="347472"/>
          </a:xfrm>
          <a:prstGeom prst="ellipse">
            <a:avLst/>
          </a:prstGeom>
          <a:solidFill>
            <a:srgbClr val="02C39A"/>
          </a:solidFill>
          <a:ln/>
        </p:spPr>
      </p:sp>
      <p:sp>
        <p:nvSpPr>
          <p:cNvPr id="14" name="Text 12"/>
          <p:cNvSpPr/>
          <p:nvPr/>
        </p:nvSpPr>
        <p:spPr>
          <a:xfrm>
            <a:off x="658368" y="2532888"/>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15" name="Text 13"/>
          <p:cNvSpPr/>
          <p:nvPr/>
        </p:nvSpPr>
        <p:spPr>
          <a:xfrm>
            <a:off x="1115568" y="2441448"/>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Raportimi i hapur i incidenteve pa kulturë ndëshkuese</a:t>
            </a:r>
            <a:endParaRPr lang="en-US" sz="1250" dirty="0"/>
          </a:p>
        </p:txBody>
      </p:sp>
      <p:sp>
        <p:nvSpPr>
          <p:cNvPr id="16" name="Shape 14"/>
          <p:cNvSpPr/>
          <p:nvPr/>
        </p:nvSpPr>
        <p:spPr>
          <a:xfrm>
            <a:off x="6172200" y="2441448"/>
            <a:ext cx="5440680" cy="530352"/>
          </a:xfrm>
          <a:prstGeom prst="roundRect">
            <a:avLst>
              <a:gd name="adj" fmla="val 10345"/>
            </a:avLst>
          </a:prstGeom>
          <a:solidFill>
            <a:srgbClr val="EAF6F6"/>
          </a:solidFill>
          <a:ln/>
        </p:spPr>
      </p:sp>
      <p:sp>
        <p:nvSpPr>
          <p:cNvPr id="17" name="Shape 15"/>
          <p:cNvSpPr/>
          <p:nvPr/>
        </p:nvSpPr>
        <p:spPr>
          <a:xfrm>
            <a:off x="6281928" y="2532888"/>
            <a:ext cx="347472" cy="347472"/>
          </a:xfrm>
          <a:prstGeom prst="ellipse">
            <a:avLst/>
          </a:prstGeom>
          <a:solidFill>
            <a:srgbClr val="02C39A"/>
          </a:solidFill>
          <a:ln/>
        </p:spPr>
      </p:sp>
      <p:sp>
        <p:nvSpPr>
          <p:cNvPr id="18" name="Text 16"/>
          <p:cNvSpPr/>
          <p:nvPr/>
        </p:nvSpPr>
        <p:spPr>
          <a:xfrm>
            <a:off x="6281928" y="2532888"/>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19" name="Text 17"/>
          <p:cNvSpPr/>
          <p:nvPr/>
        </p:nvSpPr>
        <p:spPr>
          <a:xfrm>
            <a:off x="6739128" y="2441448"/>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Trajnimi periodik i personelit</a:t>
            </a:r>
            <a:endParaRPr lang="en-US" sz="1250" dirty="0"/>
          </a:p>
        </p:txBody>
      </p:sp>
      <p:sp>
        <p:nvSpPr>
          <p:cNvPr id="20" name="Shape 18"/>
          <p:cNvSpPr/>
          <p:nvPr/>
        </p:nvSpPr>
        <p:spPr>
          <a:xfrm>
            <a:off x="548640" y="3099816"/>
            <a:ext cx="5440680" cy="530352"/>
          </a:xfrm>
          <a:prstGeom prst="roundRect">
            <a:avLst>
              <a:gd name="adj" fmla="val 10345"/>
            </a:avLst>
          </a:prstGeom>
          <a:solidFill>
            <a:srgbClr val="EAF6F6"/>
          </a:solidFill>
          <a:ln/>
        </p:spPr>
      </p:sp>
      <p:sp>
        <p:nvSpPr>
          <p:cNvPr id="21" name="Shape 19"/>
          <p:cNvSpPr/>
          <p:nvPr/>
        </p:nvSpPr>
        <p:spPr>
          <a:xfrm>
            <a:off x="658368" y="3191256"/>
            <a:ext cx="347472" cy="347472"/>
          </a:xfrm>
          <a:prstGeom prst="ellipse">
            <a:avLst/>
          </a:prstGeom>
          <a:solidFill>
            <a:srgbClr val="02C39A"/>
          </a:solidFill>
          <a:ln/>
        </p:spPr>
      </p:sp>
      <p:sp>
        <p:nvSpPr>
          <p:cNvPr id="22" name="Text 20"/>
          <p:cNvSpPr/>
          <p:nvPr/>
        </p:nvSpPr>
        <p:spPr>
          <a:xfrm>
            <a:off x="658368" y="3191256"/>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23" name="Text 21"/>
          <p:cNvSpPr/>
          <p:nvPr/>
        </p:nvSpPr>
        <p:spPr>
          <a:xfrm>
            <a:off x="1115568" y="3099816"/>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Përmirësimi i komunikimit ndërprofesional</a:t>
            </a:r>
            <a:endParaRPr lang="en-US" sz="1250" dirty="0"/>
          </a:p>
        </p:txBody>
      </p:sp>
      <p:sp>
        <p:nvSpPr>
          <p:cNvPr id="24" name="Shape 22"/>
          <p:cNvSpPr/>
          <p:nvPr/>
        </p:nvSpPr>
        <p:spPr>
          <a:xfrm>
            <a:off x="6172200" y="3099816"/>
            <a:ext cx="5440680" cy="530352"/>
          </a:xfrm>
          <a:prstGeom prst="roundRect">
            <a:avLst>
              <a:gd name="adj" fmla="val 10345"/>
            </a:avLst>
          </a:prstGeom>
          <a:solidFill>
            <a:srgbClr val="EAF6F6"/>
          </a:solidFill>
          <a:ln/>
        </p:spPr>
      </p:sp>
      <p:sp>
        <p:nvSpPr>
          <p:cNvPr id="25" name="Shape 23"/>
          <p:cNvSpPr/>
          <p:nvPr/>
        </p:nvSpPr>
        <p:spPr>
          <a:xfrm>
            <a:off x="6281928" y="3191256"/>
            <a:ext cx="347472" cy="347472"/>
          </a:xfrm>
          <a:prstGeom prst="ellipse">
            <a:avLst/>
          </a:prstGeom>
          <a:solidFill>
            <a:srgbClr val="02C39A"/>
          </a:solidFill>
          <a:ln/>
        </p:spPr>
      </p:sp>
      <p:sp>
        <p:nvSpPr>
          <p:cNvPr id="26" name="Text 24"/>
          <p:cNvSpPr/>
          <p:nvPr/>
        </p:nvSpPr>
        <p:spPr>
          <a:xfrm>
            <a:off x="6281928" y="3191256"/>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27" name="Text 25"/>
          <p:cNvSpPr/>
          <p:nvPr/>
        </p:nvSpPr>
        <p:spPr>
          <a:xfrm>
            <a:off x="6739128" y="3099816"/>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Kontrolli i dyfishtë për barnat me rrezik të lartë</a:t>
            </a:r>
            <a:endParaRPr lang="en-US" sz="1250" dirty="0"/>
          </a:p>
        </p:txBody>
      </p:sp>
      <p:sp>
        <p:nvSpPr>
          <p:cNvPr id="28" name="Shape 26"/>
          <p:cNvSpPr/>
          <p:nvPr/>
        </p:nvSpPr>
        <p:spPr>
          <a:xfrm>
            <a:off x="548640" y="3758184"/>
            <a:ext cx="5440680" cy="530352"/>
          </a:xfrm>
          <a:prstGeom prst="roundRect">
            <a:avLst>
              <a:gd name="adj" fmla="val 10345"/>
            </a:avLst>
          </a:prstGeom>
          <a:solidFill>
            <a:srgbClr val="EAF6F6"/>
          </a:solidFill>
          <a:ln/>
        </p:spPr>
      </p:sp>
      <p:sp>
        <p:nvSpPr>
          <p:cNvPr id="29" name="Shape 27"/>
          <p:cNvSpPr/>
          <p:nvPr/>
        </p:nvSpPr>
        <p:spPr>
          <a:xfrm>
            <a:off x="658368" y="3849624"/>
            <a:ext cx="347472" cy="347472"/>
          </a:xfrm>
          <a:prstGeom prst="ellipse">
            <a:avLst/>
          </a:prstGeom>
          <a:solidFill>
            <a:srgbClr val="02C39A"/>
          </a:solidFill>
          <a:ln/>
        </p:spPr>
      </p:sp>
      <p:sp>
        <p:nvSpPr>
          <p:cNvPr id="30" name="Text 28"/>
          <p:cNvSpPr/>
          <p:nvPr/>
        </p:nvSpPr>
        <p:spPr>
          <a:xfrm>
            <a:off x="658368" y="3849624"/>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31" name="Text 29"/>
          <p:cNvSpPr/>
          <p:nvPr/>
        </p:nvSpPr>
        <p:spPr>
          <a:xfrm>
            <a:off x="1115568" y="3758184"/>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Verifikimi sistematik i alergjive</a:t>
            </a:r>
            <a:endParaRPr lang="en-US" sz="1250" dirty="0"/>
          </a:p>
        </p:txBody>
      </p:sp>
      <p:sp>
        <p:nvSpPr>
          <p:cNvPr id="32" name="Shape 30"/>
          <p:cNvSpPr/>
          <p:nvPr/>
        </p:nvSpPr>
        <p:spPr>
          <a:xfrm>
            <a:off x="6172200" y="3758184"/>
            <a:ext cx="5440680" cy="530352"/>
          </a:xfrm>
          <a:prstGeom prst="roundRect">
            <a:avLst>
              <a:gd name="adj" fmla="val 10345"/>
            </a:avLst>
          </a:prstGeom>
          <a:solidFill>
            <a:srgbClr val="EAF6F6"/>
          </a:solidFill>
          <a:ln/>
        </p:spPr>
      </p:sp>
      <p:sp>
        <p:nvSpPr>
          <p:cNvPr id="33" name="Shape 31"/>
          <p:cNvSpPr/>
          <p:nvPr/>
        </p:nvSpPr>
        <p:spPr>
          <a:xfrm>
            <a:off x="6281928" y="3849624"/>
            <a:ext cx="347472" cy="347472"/>
          </a:xfrm>
          <a:prstGeom prst="ellipse">
            <a:avLst/>
          </a:prstGeom>
          <a:solidFill>
            <a:srgbClr val="02C39A"/>
          </a:solidFill>
          <a:ln/>
        </p:spPr>
      </p:sp>
      <p:sp>
        <p:nvSpPr>
          <p:cNvPr id="34" name="Text 32"/>
          <p:cNvSpPr/>
          <p:nvPr/>
        </p:nvSpPr>
        <p:spPr>
          <a:xfrm>
            <a:off x="6281928" y="3849624"/>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35" name="Text 33"/>
          <p:cNvSpPr/>
          <p:nvPr/>
        </p:nvSpPr>
        <p:spPr>
          <a:xfrm>
            <a:off x="6739128" y="3758184"/>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Identifikimi korrekt i pacientëve</a:t>
            </a:r>
            <a:endParaRPr lang="en-US" sz="1250" dirty="0"/>
          </a:p>
        </p:txBody>
      </p:sp>
      <p:sp>
        <p:nvSpPr>
          <p:cNvPr id="36" name="Shape 34"/>
          <p:cNvSpPr/>
          <p:nvPr/>
        </p:nvSpPr>
        <p:spPr>
          <a:xfrm>
            <a:off x="548640" y="4416552"/>
            <a:ext cx="5440680" cy="530352"/>
          </a:xfrm>
          <a:prstGeom prst="roundRect">
            <a:avLst>
              <a:gd name="adj" fmla="val 10345"/>
            </a:avLst>
          </a:prstGeom>
          <a:solidFill>
            <a:srgbClr val="EAF6F6"/>
          </a:solidFill>
          <a:ln/>
        </p:spPr>
      </p:sp>
      <p:sp>
        <p:nvSpPr>
          <p:cNvPr id="37" name="Shape 35"/>
          <p:cNvSpPr/>
          <p:nvPr/>
        </p:nvSpPr>
        <p:spPr>
          <a:xfrm>
            <a:off x="658368" y="4507992"/>
            <a:ext cx="347472" cy="347472"/>
          </a:xfrm>
          <a:prstGeom prst="ellipse">
            <a:avLst/>
          </a:prstGeom>
          <a:solidFill>
            <a:srgbClr val="02C39A"/>
          </a:solidFill>
          <a:ln/>
        </p:spPr>
      </p:sp>
      <p:sp>
        <p:nvSpPr>
          <p:cNvPr id="38" name="Text 36"/>
          <p:cNvSpPr/>
          <p:nvPr/>
        </p:nvSpPr>
        <p:spPr>
          <a:xfrm>
            <a:off x="658368" y="4507992"/>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39" name="Text 37"/>
          <p:cNvSpPr/>
          <p:nvPr/>
        </p:nvSpPr>
        <p:spPr>
          <a:xfrm>
            <a:off x="1115568" y="4416552"/>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Përfshirja aktive e farmacistit klinik në ekip</a:t>
            </a:r>
            <a:endParaRPr lang="en-US" sz="1250" dirty="0"/>
          </a:p>
        </p:txBody>
      </p:sp>
      <p:sp>
        <p:nvSpPr>
          <p:cNvPr id="40" name="Shape 38"/>
          <p:cNvSpPr/>
          <p:nvPr/>
        </p:nvSpPr>
        <p:spPr>
          <a:xfrm>
            <a:off x="6172200" y="4416552"/>
            <a:ext cx="5440680" cy="530352"/>
          </a:xfrm>
          <a:prstGeom prst="roundRect">
            <a:avLst>
              <a:gd name="adj" fmla="val 10345"/>
            </a:avLst>
          </a:prstGeom>
          <a:solidFill>
            <a:srgbClr val="EAF6F6"/>
          </a:solidFill>
          <a:ln/>
        </p:spPr>
      </p:sp>
      <p:sp>
        <p:nvSpPr>
          <p:cNvPr id="41" name="Shape 39"/>
          <p:cNvSpPr/>
          <p:nvPr/>
        </p:nvSpPr>
        <p:spPr>
          <a:xfrm>
            <a:off x="6281928" y="4507992"/>
            <a:ext cx="347472" cy="347472"/>
          </a:xfrm>
          <a:prstGeom prst="ellipse">
            <a:avLst/>
          </a:prstGeom>
          <a:solidFill>
            <a:srgbClr val="02C39A"/>
          </a:solidFill>
          <a:ln/>
        </p:spPr>
      </p:sp>
      <p:sp>
        <p:nvSpPr>
          <p:cNvPr id="42" name="Text 40"/>
          <p:cNvSpPr/>
          <p:nvPr/>
        </p:nvSpPr>
        <p:spPr>
          <a:xfrm>
            <a:off x="6281928" y="4507992"/>
            <a:ext cx="347472" cy="347472"/>
          </a:xfrm>
          <a:prstGeom prst="rect">
            <a:avLst/>
          </a:prstGeom>
          <a:noFill/>
          <a:ln/>
        </p:spPr>
        <p:txBody>
          <a:bodyPr wrap="square" rtlCol="0" anchor="ctr"/>
          <a:lstStyle/>
          <a:p>
            <a:pPr marL="0" indent="0" algn="ctr">
              <a:buNone/>
            </a:pPr>
            <a:r>
              <a:rPr lang="en-US" sz="1140" b="1" dirty="0">
                <a:solidFill>
                  <a:srgbClr val="FFFFFF"/>
                </a:solidFill>
                <a:latin typeface="Calibri" pitchFamily="34" charset="0"/>
                <a:ea typeface="Calibri" pitchFamily="34" charset="-122"/>
                <a:cs typeface="Calibri" pitchFamily="34" charset="-120"/>
              </a:rPr>
              <a:t>✓</a:t>
            </a:r>
            <a:endParaRPr lang="en-US" sz="1140" dirty="0"/>
          </a:p>
        </p:txBody>
      </p:sp>
      <p:sp>
        <p:nvSpPr>
          <p:cNvPr id="43" name="Text 41"/>
          <p:cNvSpPr/>
          <p:nvPr/>
        </p:nvSpPr>
        <p:spPr>
          <a:xfrm>
            <a:off x="6739128" y="4416552"/>
            <a:ext cx="4709160" cy="530352"/>
          </a:xfrm>
          <a:prstGeom prst="rect">
            <a:avLst/>
          </a:prstGeom>
          <a:noFill/>
          <a:ln/>
        </p:spPr>
        <p:txBody>
          <a:bodyPr wrap="square" rtlCol="0" anchor="ctr"/>
          <a:lstStyle/>
          <a:p>
            <a:pPr marL="0" indent="0">
              <a:buNone/>
            </a:pPr>
            <a:r>
              <a:rPr lang="en-US" sz="1250" dirty="0">
                <a:solidFill>
                  <a:srgbClr val="1B3A3E"/>
                </a:solidFill>
                <a:latin typeface="Calibri" pitchFamily="34" charset="0"/>
                <a:ea typeface="Calibri" pitchFamily="34" charset="-122"/>
                <a:cs typeface="Calibri" pitchFamily="34" charset="-120"/>
              </a:rPr>
              <a:t>Monitorimi i vazhdueshëm i efekteve të barnave</a:t>
            </a:r>
            <a:endParaRPr lang="en-US" sz="1250" dirty="0"/>
          </a:p>
        </p:txBody>
      </p:sp>
      <p:sp>
        <p:nvSpPr>
          <p:cNvPr id="44" name="Text 42"/>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24</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23047"/>
        </a:solidFill>
        <a:effectLst/>
      </p:bgPr>
    </p:bg>
    <p:spTree>
      <p:nvGrpSpPr>
        <p:cNvPr id="1" name=""/>
        <p:cNvGrpSpPr/>
        <p:nvPr/>
      </p:nvGrpSpPr>
      <p:grpSpPr>
        <a:xfrm>
          <a:off x="0" y="0"/>
          <a:ext cx="0" cy="0"/>
          <a:chOff x="0" y="0"/>
          <a:chExt cx="0" cy="0"/>
        </a:xfrm>
      </p:grpSpPr>
      <p:sp>
        <p:nvSpPr>
          <p:cNvPr id="2" name="Shape 0"/>
          <p:cNvSpPr/>
          <p:nvPr/>
        </p:nvSpPr>
        <p:spPr>
          <a:xfrm>
            <a:off x="9601200" y="-1645920"/>
            <a:ext cx="4572000" cy="4572000"/>
          </a:xfrm>
          <a:prstGeom prst="ellipse">
            <a:avLst/>
          </a:prstGeom>
          <a:solidFill>
            <a:srgbClr val="028090"/>
          </a:solidFill>
          <a:ln/>
        </p:spPr>
      </p:sp>
      <p:sp>
        <p:nvSpPr>
          <p:cNvPr id="3" name="Text 1"/>
          <p:cNvSpPr/>
          <p:nvPr/>
        </p:nvSpPr>
        <p:spPr>
          <a:xfrm>
            <a:off x="731520" y="548640"/>
            <a:ext cx="5486400" cy="457200"/>
          </a:xfrm>
          <a:prstGeom prst="rect">
            <a:avLst/>
          </a:prstGeom>
          <a:noFill/>
          <a:ln/>
        </p:spPr>
        <p:txBody>
          <a:bodyPr wrap="square" rtlCol="0" anchor="ctr"/>
          <a:lstStyle/>
          <a:p>
            <a:pPr marL="0" indent="0">
              <a:buNone/>
            </a:pPr>
            <a:r>
              <a:rPr lang="en-US" sz="1500" b="1" kern="0" spc="300" dirty="0">
                <a:solidFill>
                  <a:srgbClr val="02C39A"/>
                </a:solidFill>
                <a:latin typeface="Calibri" pitchFamily="34" charset="0"/>
                <a:ea typeface="Calibri" pitchFamily="34" charset="-122"/>
                <a:cs typeface="Calibri" pitchFamily="34" charset="-120"/>
              </a:rPr>
              <a:t>PËRFUNDIME</a:t>
            </a:r>
            <a:endParaRPr lang="en-US" sz="1500" dirty="0"/>
          </a:p>
        </p:txBody>
      </p:sp>
      <p:sp>
        <p:nvSpPr>
          <p:cNvPr id="4" name="Text 2"/>
          <p:cNvSpPr/>
          <p:nvPr/>
        </p:nvSpPr>
        <p:spPr>
          <a:xfrm>
            <a:off x="731520" y="1005840"/>
            <a:ext cx="10515600" cy="91440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Siguria e pacientit: një përgjegjësi e përbashkët</a:t>
            </a:r>
            <a:endParaRPr lang="en-US" sz="3000" dirty="0"/>
          </a:p>
        </p:txBody>
      </p:sp>
      <p:sp>
        <p:nvSpPr>
          <p:cNvPr id="5" name="Shape 3"/>
          <p:cNvSpPr/>
          <p:nvPr/>
        </p:nvSpPr>
        <p:spPr>
          <a:xfrm>
            <a:off x="731520" y="2194560"/>
            <a:ext cx="5394960" cy="1737360"/>
          </a:xfrm>
          <a:prstGeom prst="roundRect">
            <a:avLst>
              <a:gd name="adj" fmla="val 5263"/>
            </a:avLst>
          </a:prstGeom>
          <a:solidFill>
            <a:srgbClr val="0A3E45"/>
          </a:solidFill>
          <a:ln/>
        </p:spPr>
      </p:sp>
      <p:sp>
        <p:nvSpPr>
          <p:cNvPr id="6" name="Text 4"/>
          <p:cNvSpPr/>
          <p:nvPr/>
        </p:nvSpPr>
        <p:spPr>
          <a:xfrm>
            <a:off x="1005840" y="2377440"/>
            <a:ext cx="4846320" cy="457200"/>
          </a:xfrm>
          <a:prstGeom prst="rect">
            <a:avLst/>
          </a:prstGeom>
          <a:noFill/>
          <a:ln/>
        </p:spPr>
        <p:txBody>
          <a:bodyPr wrap="square" rtlCol="0" anchor="ctr"/>
          <a:lstStyle/>
          <a:p>
            <a:pPr marL="0" indent="0">
              <a:buNone/>
            </a:pPr>
            <a:r>
              <a:rPr lang="en-US" sz="1600" b="1" dirty="0">
                <a:solidFill>
                  <a:srgbClr val="02C39A"/>
                </a:solidFill>
                <a:latin typeface="Cambria" pitchFamily="34" charset="0"/>
                <a:ea typeface="Cambria" pitchFamily="34" charset="-122"/>
                <a:cs typeface="Cambria" pitchFamily="34" charset="-120"/>
              </a:rPr>
              <a:t>"5 të Drejtat"</a:t>
            </a:r>
            <a:endParaRPr lang="en-US" sz="1600" dirty="0"/>
          </a:p>
        </p:txBody>
      </p:sp>
      <p:sp>
        <p:nvSpPr>
          <p:cNvPr id="7" name="Text 5"/>
          <p:cNvSpPr/>
          <p:nvPr/>
        </p:nvSpPr>
        <p:spPr>
          <a:xfrm>
            <a:off x="1005840" y="2880360"/>
            <a:ext cx="4846320" cy="960120"/>
          </a:xfrm>
          <a:prstGeom prst="rect">
            <a:avLst/>
          </a:prstGeom>
          <a:noFill/>
          <a:ln/>
        </p:spPr>
        <p:txBody>
          <a:bodyPr wrap="square" rtlCol="0" anchor="ctr"/>
          <a:lstStyle/>
          <a:p>
            <a:pPr marL="0" indent="0">
              <a:lnSpc>
                <a:spcPct val="125000"/>
              </a:lnSpc>
              <a:buNone/>
            </a:pPr>
            <a:r>
              <a:rPr lang="en-US" sz="1250" dirty="0">
                <a:solidFill>
                  <a:srgbClr val="F4F9F9"/>
                </a:solidFill>
                <a:latin typeface="Calibri" pitchFamily="34" charset="0"/>
                <a:ea typeface="Calibri" pitchFamily="34" charset="-122"/>
                <a:cs typeface="Calibri" pitchFamily="34" charset="-120"/>
              </a:rPr>
              <a:t>Instrument efektiv dhe i thjeshtë për reduktimin e gabimeve — standard i pandryshueshëm profesional.</a:t>
            </a:r>
            <a:endParaRPr lang="en-US" sz="1250" dirty="0"/>
          </a:p>
        </p:txBody>
      </p:sp>
      <p:sp>
        <p:nvSpPr>
          <p:cNvPr id="8" name="Shape 6"/>
          <p:cNvSpPr/>
          <p:nvPr/>
        </p:nvSpPr>
        <p:spPr>
          <a:xfrm>
            <a:off x="6400800" y="2194560"/>
            <a:ext cx="5394960" cy="1737360"/>
          </a:xfrm>
          <a:prstGeom prst="roundRect">
            <a:avLst>
              <a:gd name="adj" fmla="val 5263"/>
            </a:avLst>
          </a:prstGeom>
          <a:solidFill>
            <a:srgbClr val="0A3E45"/>
          </a:solidFill>
          <a:ln/>
        </p:spPr>
      </p:sp>
      <p:sp>
        <p:nvSpPr>
          <p:cNvPr id="9" name="Text 7"/>
          <p:cNvSpPr/>
          <p:nvPr/>
        </p:nvSpPr>
        <p:spPr>
          <a:xfrm>
            <a:off x="6675120" y="2377440"/>
            <a:ext cx="4846320" cy="457200"/>
          </a:xfrm>
          <a:prstGeom prst="rect">
            <a:avLst/>
          </a:prstGeom>
          <a:noFill/>
          <a:ln/>
        </p:spPr>
        <p:txBody>
          <a:bodyPr wrap="square" rtlCol="0" anchor="ctr"/>
          <a:lstStyle/>
          <a:p>
            <a:pPr marL="0" indent="0">
              <a:buNone/>
            </a:pPr>
            <a:r>
              <a:rPr lang="en-US" sz="1600" b="1" dirty="0">
                <a:solidFill>
                  <a:srgbClr val="02C39A"/>
                </a:solidFill>
                <a:latin typeface="Cambria" pitchFamily="34" charset="0"/>
                <a:ea typeface="Cambria" pitchFamily="34" charset="-122"/>
                <a:cs typeface="Cambria" pitchFamily="34" charset="-120"/>
              </a:rPr>
              <a:t>Farmakovigjilenca</a:t>
            </a:r>
            <a:endParaRPr lang="en-US" sz="1600" dirty="0"/>
          </a:p>
        </p:txBody>
      </p:sp>
      <p:sp>
        <p:nvSpPr>
          <p:cNvPr id="10" name="Text 8"/>
          <p:cNvSpPr/>
          <p:nvPr/>
        </p:nvSpPr>
        <p:spPr>
          <a:xfrm>
            <a:off x="6675120" y="2880360"/>
            <a:ext cx="4846320" cy="960120"/>
          </a:xfrm>
          <a:prstGeom prst="rect">
            <a:avLst/>
          </a:prstGeom>
          <a:noFill/>
          <a:ln/>
        </p:spPr>
        <p:txBody>
          <a:bodyPr wrap="square" rtlCol="0" anchor="ctr"/>
          <a:lstStyle/>
          <a:p>
            <a:pPr marL="0" indent="0">
              <a:lnSpc>
                <a:spcPct val="125000"/>
              </a:lnSpc>
              <a:buNone/>
            </a:pPr>
            <a:r>
              <a:rPr lang="en-US" sz="1250" dirty="0">
                <a:solidFill>
                  <a:srgbClr val="F4F9F9"/>
                </a:solidFill>
                <a:latin typeface="Calibri" pitchFamily="34" charset="0"/>
                <a:ea typeface="Calibri" pitchFamily="34" charset="-122"/>
                <a:cs typeface="Calibri" pitchFamily="34" charset="-120"/>
              </a:rPr>
              <a:t>Monitorim i vazhdueshëm që mbron pacientët e sotëm dhe të ardhshëm përmes raportimit aktiv.</a:t>
            </a:r>
            <a:endParaRPr lang="en-US" sz="1250" dirty="0"/>
          </a:p>
        </p:txBody>
      </p:sp>
      <p:sp>
        <p:nvSpPr>
          <p:cNvPr id="11" name="Shape 9"/>
          <p:cNvSpPr/>
          <p:nvPr/>
        </p:nvSpPr>
        <p:spPr>
          <a:xfrm>
            <a:off x="731520" y="4206240"/>
            <a:ext cx="5394960" cy="1737360"/>
          </a:xfrm>
          <a:prstGeom prst="roundRect">
            <a:avLst>
              <a:gd name="adj" fmla="val 5263"/>
            </a:avLst>
          </a:prstGeom>
          <a:solidFill>
            <a:srgbClr val="0A3E45"/>
          </a:solidFill>
          <a:ln/>
        </p:spPr>
      </p:sp>
      <p:sp>
        <p:nvSpPr>
          <p:cNvPr id="12" name="Text 10"/>
          <p:cNvSpPr/>
          <p:nvPr/>
        </p:nvSpPr>
        <p:spPr>
          <a:xfrm>
            <a:off x="1005840" y="4389120"/>
            <a:ext cx="4846320" cy="457200"/>
          </a:xfrm>
          <a:prstGeom prst="rect">
            <a:avLst/>
          </a:prstGeom>
          <a:noFill/>
          <a:ln/>
        </p:spPr>
        <p:txBody>
          <a:bodyPr wrap="square" rtlCol="0" anchor="ctr"/>
          <a:lstStyle/>
          <a:p>
            <a:pPr marL="0" indent="0">
              <a:buNone/>
            </a:pPr>
            <a:r>
              <a:rPr lang="en-US" sz="1600" b="1" dirty="0">
                <a:solidFill>
                  <a:srgbClr val="02C39A"/>
                </a:solidFill>
                <a:latin typeface="Cambria" pitchFamily="34" charset="0"/>
                <a:ea typeface="Cambria" pitchFamily="34" charset="-122"/>
                <a:cs typeface="Cambria" pitchFamily="34" charset="-120"/>
              </a:rPr>
              <a:t>Teknologjia</a:t>
            </a:r>
            <a:endParaRPr lang="en-US" sz="1600" dirty="0"/>
          </a:p>
        </p:txBody>
      </p:sp>
      <p:sp>
        <p:nvSpPr>
          <p:cNvPr id="13" name="Text 11"/>
          <p:cNvSpPr/>
          <p:nvPr/>
        </p:nvSpPr>
        <p:spPr>
          <a:xfrm>
            <a:off x="1005840" y="4892040"/>
            <a:ext cx="4846320" cy="960120"/>
          </a:xfrm>
          <a:prstGeom prst="rect">
            <a:avLst/>
          </a:prstGeom>
          <a:noFill/>
          <a:ln/>
        </p:spPr>
        <p:txBody>
          <a:bodyPr wrap="square" rtlCol="0" anchor="ctr"/>
          <a:lstStyle/>
          <a:p>
            <a:pPr marL="0" indent="0">
              <a:lnSpc>
                <a:spcPct val="125000"/>
              </a:lnSpc>
              <a:buNone/>
            </a:pPr>
            <a:r>
              <a:rPr lang="en-US" sz="1250" dirty="0">
                <a:solidFill>
                  <a:srgbClr val="F4F9F9"/>
                </a:solidFill>
                <a:latin typeface="Calibri" pitchFamily="34" charset="0"/>
                <a:ea typeface="Calibri" pitchFamily="34" charset="-122"/>
                <a:cs typeface="Calibri" pitchFamily="34" charset="-120"/>
              </a:rPr>
              <a:t>Mbështet, por nuk zëvendëson, vëmendjen dhe gjykimin profesional të stafit shëndetësor.</a:t>
            </a:r>
            <a:endParaRPr lang="en-US" sz="1250" dirty="0"/>
          </a:p>
        </p:txBody>
      </p:sp>
      <p:sp>
        <p:nvSpPr>
          <p:cNvPr id="14" name="Shape 12"/>
          <p:cNvSpPr/>
          <p:nvPr/>
        </p:nvSpPr>
        <p:spPr>
          <a:xfrm>
            <a:off x="6400800" y="4206240"/>
            <a:ext cx="5394960" cy="1737360"/>
          </a:xfrm>
          <a:prstGeom prst="roundRect">
            <a:avLst>
              <a:gd name="adj" fmla="val 5263"/>
            </a:avLst>
          </a:prstGeom>
          <a:solidFill>
            <a:srgbClr val="0A3E45"/>
          </a:solidFill>
          <a:ln/>
        </p:spPr>
      </p:sp>
      <p:sp>
        <p:nvSpPr>
          <p:cNvPr id="15" name="Text 13"/>
          <p:cNvSpPr/>
          <p:nvPr/>
        </p:nvSpPr>
        <p:spPr>
          <a:xfrm>
            <a:off x="6675120" y="4389120"/>
            <a:ext cx="4846320" cy="457200"/>
          </a:xfrm>
          <a:prstGeom prst="rect">
            <a:avLst/>
          </a:prstGeom>
          <a:noFill/>
          <a:ln/>
        </p:spPr>
        <p:txBody>
          <a:bodyPr wrap="square" rtlCol="0" anchor="ctr"/>
          <a:lstStyle/>
          <a:p>
            <a:pPr marL="0" indent="0">
              <a:buNone/>
            </a:pPr>
            <a:r>
              <a:rPr lang="en-US" sz="1600" b="1" dirty="0">
                <a:solidFill>
                  <a:srgbClr val="02C39A"/>
                </a:solidFill>
                <a:latin typeface="Cambria" pitchFamily="34" charset="0"/>
                <a:ea typeface="Cambria" pitchFamily="34" charset="-122"/>
                <a:cs typeface="Cambria" pitchFamily="34" charset="-120"/>
              </a:rPr>
              <a:t>Bashkëpunimi</a:t>
            </a:r>
            <a:endParaRPr lang="en-US" sz="1600" dirty="0"/>
          </a:p>
        </p:txBody>
      </p:sp>
      <p:sp>
        <p:nvSpPr>
          <p:cNvPr id="16" name="Text 14"/>
          <p:cNvSpPr/>
          <p:nvPr/>
        </p:nvSpPr>
        <p:spPr>
          <a:xfrm>
            <a:off x="6675120" y="4892040"/>
            <a:ext cx="4846320" cy="960120"/>
          </a:xfrm>
          <a:prstGeom prst="rect">
            <a:avLst/>
          </a:prstGeom>
          <a:noFill/>
          <a:ln/>
        </p:spPr>
        <p:txBody>
          <a:bodyPr wrap="square" rtlCol="0" anchor="ctr"/>
          <a:lstStyle/>
          <a:p>
            <a:pPr marL="0" indent="0">
              <a:lnSpc>
                <a:spcPct val="125000"/>
              </a:lnSpc>
              <a:buNone/>
            </a:pPr>
            <a:r>
              <a:rPr lang="en-US" sz="1250" dirty="0">
                <a:solidFill>
                  <a:srgbClr val="F4F9F9"/>
                </a:solidFill>
                <a:latin typeface="Calibri" pitchFamily="34" charset="0"/>
                <a:ea typeface="Calibri" pitchFamily="34" charset="-122"/>
                <a:cs typeface="Calibri" pitchFamily="34" charset="-120"/>
              </a:rPr>
              <a:t>Mjeku, farmacisti dhe infermieri kontribuojnë secili në garantimin e një terapie të sigurt.</a:t>
            </a:r>
            <a:endParaRPr lang="en-US" sz="1250" dirty="0"/>
          </a:p>
        </p:txBody>
      </p:sp>
      <p:sp>
        <p:nvSpPr>
          <p:cNvPr id="17" name="Text 15"/>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23047"/>
        </a:solidFill>
        <a:effectLst/>
      </p:bgPr>
    </p:bg>
    <p:spTree>
      <p:nvGrpSpPr>
        <p:cNvPr id="1" name=""/>
        <p:cNvGrpSpPr/>
        <p:nvPr/>
      </p:nvGrpSpPr>
      <p:grpSpPr>
        <a:xfrm>
          <a:off x="0" y="0"/>
          <a:ext cx="0" cy="0"/>
          <a:chOff x="0" y="0"/>
          <a:chExt cx="0" cy="0"/>
        </a:xfrm>
      </p:grpSpPr>
      <p:sp>
        <p:nvSpPr>
          <p:cNvPr id="2" name="Shape 0"/>
          <p:cNvSpPr/>
          <p:nvPr/>
        </p:nvSpPr>
        <p:spPr>
          <a:xfrm>
            <a:off x="-1828800" y="-1828800"/>
            <a:ext cx="6400800" cy="6400800"/>
          </a:xfrm>
          <a:prstGeom prst="ellipse">
            <a:avLst/>
          </a:prstGeom>
          <a:solidFill>
            <a:srgbClr val="028090"/>
          </a:solidFill>
          <a:ln/>
        </p:spPr>
      </p:sp>
      <p:sp>
        <p:nvSpPr>
          <p:cNvPr id="3" name="Shape 1"/>
          <p:cNvSpPr/>
          <p:nvPr/>
        </p:nvSpPr>
        <p:spPr>
          <a:xfrm>
            <a:off x="8229600" y="3657600"/>
            <a:ext cx="4572000" cy="4572000"/>
          </a:xfrm>
          <a:prstGeom prst="ellipse">
            <a:avLst/>
          </a:prstGeom>
          <a:solidFill>
            <a:srgbClr val="00A896"/>
          </a:solidFill>
          <a:ln/>
        </p:spPr>
      </p:sp>
      <p:sp>
        <p:nvSpPr>
          <p:cNvPr id="4" name="Text 2"/>
          <p:cNvSpPr/>
          <p:nvPr/>
        </p:nvSpPr>
        <p:spPr>
          <a:xfrm>
            <a:off x="0" y="2651760"/>
            <a:ext cx="12188952" cy="1097280"/>
          </a:xfrm>
          <a:prstGeom prst="rect">
            <a:avLst/>
          </a:prstGeom>
          <a:noFill/>
          <a:ln/>
        </p:spPr>
        <p:txBody>
          <a:bodyPr wrap="square" rtlCol="0" anchor="ctr"/>
          <a:lstStyle/>
          <a:p>
            <a:pPr marL="0" indent="0" algn="ctr">
              <a:buNone/>
            </a:pPr>
            <a:r>
              <a:rPr lang="en-US" sz="4200" b="1" dirty="0">
                <a:solidFill>
                  <a:srgbClr val="FFFFFF"/>
                </a:solidFill>
                <a:latin typeface="Cambria" pitchFamily="34" charset="0"/>
                <a:ea typeface="Cambria" pitchFamily="34" charset="-122"/>
                <a:cs typeface="Cambria" pitchFamily="34" charset="-120"/>
              </a:rPr>
              <a:t>Faleminderit!</a:t>
            </a:r>
            <a:endParaRPr lang="en-US" sz="4200" dirty="0"/>
          </a:p>
        </p:txBody>
      </p:sp>
      <p:sp>
        <p:nvSpPr>
          <p:cNvPr id="5" name="Text 3"/>
          <p:cNvSpPr/>
          <p:nvPr/>
        </p:nvSpPr>
        <p:spPr>
          <a:xfrm>
            <a:off x="1371600" y="3794760"/>
            <a:ext cx="9445752" cy="548640"/>
          </a:xfrm>
          <a:prstGeom prst="rect">
            <a:avLst/>
          </a:prstGeom>
          <a:noFill/>
          <a:ln/>
        </p:spPr>
        <p:txBody>
          <a:bodyPr wrap="square" rtlCol="0" anchor="ctr"/>
          <a:lstStyle/>
          <a:p>
            <a:pPr marL="0" indent="0" algn="ctr">
              <a:buNone/>
            </a:pPr>
            <a:r>
              <a:rPr lang="en-US" sz="2400" i="1" dirty="0">
                <a:solidFill>
                  <a:srgbClr val="F4F9F9"/>
                </a:solidFill>
                <a:latin typeface="Calibri" pitchFamily="34" charset="0"/>
                <a:ea typeface="Calibri" pitchFamily="34" charset="-122"/>
                <a:cs typeface="Calibri" pitchFamily="34" charset="-120"/>
              </a:rPr>
              <a:t>Siguria e pacientit fillon me çdo detaj — çdo verifikim, çdo raportim, çdo bashkëpunim.</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HYRJE</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Pse siguria e pacientit është prioritet</a:t>
            </a:r>
            <a:endParaRPr lang="en-US" sz="3000" dirty="0"/>
          </a:p>
        </p:txBody>
      </p:sp>
      <p:sp>
        <p:nvSpPr>
          <p:cNvPr id="4" name="Text 2"/>
          <p:cNvSpPr/>
          <p:nvPr/>
        </p:nvSpPr>
        <p:spPr>
          <a:xfrm>
            <a:off x="548640" y="1691640"/>
            <a:ext cx="6309360" cy="2194560"/>
          </a:xfrm>
          <a:prstGeom prst="rect">
            <a:avLst/>
          </a:prstGeom>
          <a:noFill/>
          <a:ln/>
        </p:spPr>
        <p:txBody>
          <a:bodyPr wrap="square" rtlCol="0" anchor="ctr"/>
          <a:lstStyle/>
          <a:p>
            <a:pPr marL="0" indent="0">
              <a:lnSpc>
                <a:spcPct val="125000"/>
              </a:lnSpc>
              <a:buNone/>
            </a:pPr>
            <a:r>
              <a:rPr lang="en-US" sz="1500" dirty="0">
                <a:solidFill>
                  <a:srgbClr val="1B3A3E"/>
                </a:solidFill>
                <a:latin typeface="Calibri" pitchFamily="34" charset="0"/>
                <a:ea typeface="Calibri" pitchFamily="34" charset="-122"/>
                <a:cs typeface="Calibri" pitchFamily="34" charset="-120"/>
              </a:rPr>
              <a:t>Terapia medikamentoze është një nga komponentët më të rëndësishëm të kujdesit shëndetësor modern. Gabimet mund të ndodhin në çdo fazë të procesit — nga përshkrimi, shpërndarja, përgatitja, administrimi, deri te monitorimi i efekteve terapeutike.</a:t>
            </a:r>
            <a:endParaRPr lang="en-US" sz="1500" dirty="0"/>
          </a:p>
        </p:txBody>
      </p:sp>
      <p:sp>
        <p:nvSpPr>
          <p:cNvPr id="5" name="Text 3"/>
          <p:cNvSpPr/>
          <p:nvPr/>
        </p:nvSpPr>
        <p:spPr>
          <a:xfrm>
            <a:off x="548640" y="3977640"/>
            <a:ext cx="5486400" cy="320040"/>
          </a:xfrm>
          <a:prstGeom prst="rect">
            <a:avLst/>
          </a:prstGeom>
          <a:noFill/>
          <a:ln/>
        </p:spPr>
        <p:txBody>
          <a:bodyPr wrap="square" rtlCol="0" anchor="ctr"/>
          <a:lstStyle/>
          <a:p>
            <a:pPr marL="0" indent="0">
              <a:buNone/>
            </a:pPr>
            <a:r>
              <a:rPr lang="en-US" sz="1200" b="1" kern="0" spc="100" dirty="0">
                <a:solidFill>
                  <a:srgbClr val="028090"/>
                </a:solidFill>
                <a:latin typeface="Calibri" pitchFamily="34" charset="0"/>
                <a:ea typeface="Calibri" pitchFamily="34" charset="-122"/>
                <a:cs typeface="Calibri" pitchFamily="34" charset="-120"/>
              </a:rPr>
              <a:t>FAKTORË QË RRISIN RREZIKUN</a:t>
            </a:r>
            <a:endParaRPr lang="en-US" sz="1200" dirty="0"/>
          </a:p>
        </p:txBody>
      </p:sp>
      <p:sp>
        <p:nvSpPr>
          <p:cNvPr id="6" name="Shape 4"/>
          <p:cNvSpPr/>
          <p:nvPr/>
        </p:nvSpPr>
        <p:spPr>
          <a:xfrm>
            <a:off x="548640" y="4443984"/>
            <a:ext cx="128016" cy="128016"/>
          </a:xfrm>
          <a:prstGeom prst="ellipse">
            <a:avLst/>
          </a:prstGeom>
          <a:solidFill>
            <a:srgbClr val="02C39A"/>
          </a:solidFill>
          <a:ln/>
        </p:spPr>
      </p:sp>
      <p:sp>
        <p:nvSpPr>
          <p:cNvPr id="7" name="Text 5"/>
          <p:cNvSpPr/>
          <p:nvPr/>
        </p:nvSpPr>
        <p:spPr>
          <a:xfrm>
            <a:off x="822960" y="4315968"/>
            <a:ext cx="5852160" cy="36576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Ngarkesa e lartë në punë</a:t>
            </a:r>
            <a:endParaRPr lang="en-US" sz="1350" dirty="0"/>
          </a:p>
        </p:txBody>
      </p:sp>
      <p:sp>
        <p:nvSpPr>
          <p:cNvPr id="8" name="Shape 6"/>
          <p:cNvSpPr/>
          <p:nvPr/>
        </p:nvSpPr>
        <p:spPr>
          <a:xfrm>
            <a:off x="548640" y="4901184"/>
            <a:ext cx="128016" cy="128016"/>
          </a:xfrm>
          <a:prstGeom prst="ellipse">
            <a:avLst/>
          </a:prstGeom>
          <a:solidFill>
            <a:srgbClr val="02C39A"/>
          </a:solidFill>
          <a:ln/>
        </p:spPr>
      </p:sp>
      <p:sp>
        <p:nvSpPr>
          <p:cNvPr id="9" name="Text 7"/>
          <p:cNvSpPr/>
          <p:nvPr/>
        </p:nvSpPr>
        <p:spPr>
          <a:xfrm>
            <a:off x="822960" y="4773168"/>
            <a:ext cx="5852160" cy="36576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Komunikim joefektiv ndërmjet profesionistëve</a:t>
            </a:r>
            <a:endParaRPr lang="en-US" sz="1350" dirty="0"/>
          </a:p>
        </p:txBody>
      </p:sp>
      <p:sp>
        <p:nvSpPr>
          <p:cNvPr id="10" name="Shape 8"/>
          <p:cNvSpPr/>
          <p:nvPr/>
        </p:nvSpPr>
        <p:spPr>
          <a:xfrm>
            <a:off x="548640" y="5358384"/>
            <a:ext cx="128016" cy="128016"/>
          </a:xfrm>
          <a:prstGeom prst="ellipse">
            <a:avLst/>
          </a:prstGeom>
          <a:solidFill>
            <a:srgbClr val="02C39A"/>
          </a:solidFill>
          <a:ln/>
        </p:spPr>
      </p:sp>
      <p:sp>
        <p:nvSpPr>
          <p:cNvPr id="11" name="Text 9"/>
          <p:cNvSpPr/>
          <p:nvPr/>
        </p:nvSpPr>
        <p:spPr>
          <a:xfrm>
            <a:off x="822960" y="5230368"/>
            <a:ext cx="5852160" cy="36576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Dokumentim i paplotë</a:t>
            </a:r>
            <a:endParaRPr lang="en-US" sz="1350" dirty="0"/>
          </a:p>
        </p:txBody>
      </p:sp>
      <p:sp>
        <p:nvSpPr>
          <p:cNvPr id="12" name="Shape 10"/>
          <p:cNvSpPr/>
          <p:nvPr/>
        </p:nvSpPr>
        <p:spPr>
          <a:xfrm>
            <a:off x="548640" y="5815584"/>
            <a:ext cx="128016" cy="128016"/>
          </a:xfrm>
          <a:prstGeom prst="ellipse">
            <a:avLst/>
          </a:prstGeom>
          <a:solidFill>
            <a:srgbClr val="02C39A"/>
          </a:solidFill>
          <a:ln/>
        </p:spPr>
      </p:sp>
      <p:sp>
        <p:nvSpPr>
          <p:cNvPr id="13" name="Text 11"/>
          <p:cNvSpPr/>
          <p:nvPr/>
        </p:nvSpPr>
        <p:spPr>
          <a:xfrm>
            <a:off x="822960" y="5687568"/>
            <a:ext cx="5852160" cy="365760"/>
          </a:xfrm>
          <a:prstGeom prst="rect">
            <a:avLst/>
          </a:prstGeom>
          <a:noFill/>
          <a:ln/>
        </p:spPr>
        <p:txBody>
          <a:bodyPr wrap="square" rtlCol="0" anchor="ctr"/>
          <a:lstStyle/>
          <a:p>
            <a:pPr marL="0" indent="0">
              <a:buNone/>
            </a:pPr>
            <a:r>
              <a:rPr lang="en-US" sz="1350" dirty="0">
                <a:solidFill>
                  <a:srgbClr val="1B3A3E"/>
                </a:solidFill>
                <a:latin typeface="Calibri" pitchFamily="34" charset="0"/>
                <a:ea typeface="Calibri" pitchFamily="34" charset="-122"/>
                <a:cs typeface="Calibri" pitchFamily="34" charset="-120"/>
              </a:rPr>
              <a:t>Mungesa e protokolleve standarde</a:t>
            </a:r>
            <a:endParaRPr lang="en-US" sz="1350" dirty="0"/>
          </a:p>
        </p:txBody>
      </p:sp>
      <p:sp>
        <p:nvSpPr>
          <p:cNvPr id="14" name="Shape 12"/>
          <p:cNvSpPr/>
          <p:nvPr/>
        </p:nvSpPr>
        <p:spPr>
          <a:xfrm>
            <a:off x="7223760" y="1691640"/>
            <a:ext cx="4389120" cy="4480560"/>
          </a:xfrm>
          <a:prstGeom prst="roundRect">
            <a:avLst>
              <a:gd name="adj" fmla="val 2083"/>
            </a:avLst>
          </a:prstGeom>
          <a:solidFill>
            <a:srgbClr val="023047"/>
          </a:solidFill>
          <a:ln/>
        </p:spPr>
      </p:sp>
      <p:sp>
        <p:nvSpPr>
          <p:cNvPr id="15" name="Text 13"/>
          <p:cNvSpPr/>
          <p:nvPr/>
        </p:nvSpPr>
        <p:spPr>
          <a:xfrm>
            <a:off x="7543800" y="2011680"/>
            <a:ext cx="3749040" cy="914400"/>
          </a:xfrm>
          <a:prstGeom prst="rect">
            <a:avLst/>
          </a:prstGeom>
          <a:noFill/>
          <a:ln/>
        </p:spPr>
        <p:txBody>
          <a:bodyPr wrap="square" rtlCol="0" anchor="ctr"/>
          <a:lstStyle/>
          <a:p>
            <a:pPr marL="0" indent="0">
              <a:buNone/>
            </a:pPr>
            <a:r>
              <a:rPr lang="en-US" sz="1400" b="1" dirty="0">
                <a:solidFill>
                  <a:srgbClr val="02C39A"/>
                </a:solidFill>
                <a:latin typeface="Calibri" pitchFamily="34" charset="0"/>
                <a:ea typeface="Calibri" pitchFamily="34" charset="-122"/>
                <a:cs typeface="Calibri" pitchFamily="34" charset="-120"/>
              </a:rPr>
              <a:t>SIGURIA E PACIENTIT ËSHTË TREGUES I CILËSISË SË KUJDESIT SHËNDETËSOR</a:t>
            </a:r>
            <a:endParaRPr lang="en-US" sz="1400" dirty="0"/>
          </a:p>
        </p:txBody>
      </p:sp>
      <p:sp>
        <p:nvSpPr>
          <p:cNvPr id="16" name="Text 14"/>
          <p:cNvSpPr/>
          <p:nvPr/>
        </p:nvSpPr>
        <p:spPr>
          <a:xfrm>
            <a:off x="7543800" y="3063240"/>
            <a:ext cx="3749040" cy="2011680"/>
          </a:xfrm>
          <a:prstGeom prst="rect">
            <a:avLst/>
          </a:prstGeom>
          <a:noFill/>
          <a:ln/>
        </p:spPr>
        <p:txBody>
          <a:bodyPr wrap="square" rtlCol="0" anchor="ctr"/>
          <a:lstStyle/>
          <a:p>
            <a:pPr marL="0" indent="0">
              <a:lnSpc>
                <a:spcPct val="130000"/>
              </a:lnSpc>
              <a:buNone/>
            </a:pPr>
            <a:r>
              <a:rPr lang="en-US" sz="1300" dirty="0">
                <a:solidFill>
                  <a:srgbClr val="F4F9F9"/>
                </a:solidFill>
                <a:latin typeface="Calibri" pitchFamily="34" charset="0"/>
                <a:ea typeface="Calibri" pitchFamily="34" charset="-122"/>
                <a:cs typeface="Calibri" pitchFamily="34" charset="-120"/>
              </a:rPr>
              <a:t>Organizatat ndërkombëtare të shëndetësisë kanë evidentuar se gabimet medikamentoze dhe reaksionet e padëshiruara vazhdojnë të përbëjnë një nga shkaqet kryesore të dëmtimeve të evitueshme tek pacientët.</a:t>
            </a:r>
            <a:endParaRPr lang="en-US" sz="1300" dirty="0"/>
          </a:p>
        </p:txBody>
      </p:sp>
      <p:sp>
        <p:nvSpPr>
          <p:cNvPr id="17" name="Text 15"/>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23047"/>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028090"/>
          </a:solidFill>
          <a:ln/>
        </p:spPr>
      </p:sp>
      <p:sp>
        <p:nvSpPr>
          <p:cNvPr id="3" name="Shape 1"/>
          <p:cNvSpPr/>
          <p:nvPr/>
        </p:nvSpPr>
        <p:spPr>
          <a:xfrm>
            <a:off x="-1371600" y="4114800"/>
            <a:ext cx="5486400" cy="5486400"/>
          </a:xfrm>
          <a:prstGeom prst="ellipse">
            <a:avLst/>
          </a:prstGeom>
          <a:solidFill>
            <a:srgbClr val="023047"/>
          </a:solidFill>
          <a:ln/>
        </p:spPr>
      </p:sp>
      <p:sp>
        <p:nvSpPr>
          <p:cNvPr id="4" name="Text 2"/>
          <p:cNvSpPr/>
          <p:nvPr/>
        </p:nvSpPr>
        <p:spPr>
          <a:xfrm>
            <a:off x="731520" y="2011680"/>
            <a:ext cx="2743200" cy="1828800"/>
          </a:xfrm>
          <a:prstGeom prst="rect">
            <a:avLst/>
          </a:prstGeom>
          <a:noFill/>
          <a:ln/>
        </p:spPr>
        <p:txBody>
          <a:bodyPr wrap="square" rtlCol="0" anchor="ctr"/>
          <a:lstStyle/>
          <a:p>
            <a:pPr marL="0" indent="0">
              <a:buNone/>
            </a:pPr>
            <a:r>
              <a:rPr lang="en-US" sz="9000" b="1" dirty="0">
                <a:solidFill>
                  <a:srgbClr val="FFFFFF">
                    <a:alpha val="35000"/>
                  </a:srgbClr>
                </a:solidFill>
                <a:latin typeface="Cambria" pitchFamily="34" charset="0"/>
                <a:ea typeface="Cambria" pitchFamily="34" charset="-122"/>
                <a:cs typeface="Cambria" pitchFamily="34" charset="-120"/>
              </a:rPr>
              <a:t>1</a:t>
            </a:r>
            <a:endParaRPr lang="en-US" sz="9000" dirty="0"/>
          </a:p>
        </p:txBody>
      </p:sp>
      <p:sp>
        <p:nvSpPr>
          <p:cNvPr id="5" name="Text 3"/>
          <p:cNvSpPr/>
          <p:nvPr/>
        </p:nvSpPr>
        <p:spPr>
          <a:xfrm>
            <a:off x="777240" y="2743200"/>
            <a:ext cx="5486400" cy="365760"/>
          </a:xfrm>
          <a:prstGeom prst="rect">
            <a:avLst/>
          </a:prstGeom>
          <a:noFill/>
          <a:ln/>
        </p:spPr>
        <p:txBody>
          <a:bodyPr wrap="square" rtlCol="0" anchor="ctr"/>
          <a:lstStyle/>
          <a:p>
            <a:pPr marL="0" indent="0">
              <a:buNone/>
            </a:pPr>
            <a:r>
              <a:rPr lang="en-US" sz="1500" b="1" kern="0" spc="300" dirty="0">
                <a:solidFill>
                  <a:srgbClr val="FFFFFF"/>
                </a:solidFill>
                <a:latin typeface="Calibri" pitchFamily="34" charset="0"/>
                <a:ea typeface="Calibri" pitchFamily="34" charset="-122"/>
                <a:cs typeface="Calibri" pitchFamily="34" charset="-120"/>
              </a:rPr>
              <a:t>TEMA 1</a:t>
            </a:r>
            <a:endParaRPr lang="en-US" sz="1500" dirty="0"/>
          </a:p>
        </p:txBody>
      </p:sp>
      <p:sp>
        <p:nvSpPr>
          <p:cNvPr id="6" name="Text 4"/>
          <p:cNvSpPr/>
          <p:nvPr/>
        </p:nvSpPr>
        <p:spPr>
          <a:xfrm>
            <a:off x="777240" y="3154680"/>
            <a:ext cx="10058400" cy="1463040"/>
          </a:xfrm>
          <a:prstGeom prst="rect">
            <a:avLst/>
          </a:prstGeom>
          <a:noFill/>
          <a:ln/>
        </p:spPr>
        <p:txBody>
          <a:bodyPr wrap="square"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Parimi i "Pesë të Drejtave"</a:t>
            </a:r>
            <a:endParaRPr lang="en-US" sz="3400" dirty="0"/>
          </a:p>
        </p:txBody>
      </p:sp>
      <p:sp>
        <p:nvSpPr>
          <p:cNvPr id="7" name="Text 5"/>
          <p:cNvSpPr/>
          <p:nvPr/>
        </p:nvSpPr>
        <p:spPr>
          <a:xfrm>
            <a:off x="777240" y="4434840"/>
            <a:ext cx="8686800" cy="731520"/>
          </a:xfrm>
          <a:prstGeom prst="rect">
            <a:avLst/>
          </a:prstGeom>
          <a:noFill/>
          <a:ln/>
        </p:spPr>
        <p:txBody>
          <a:bodyPr wrap="square" rtlCol="0" anchor="ctr"/>
          <a:lstStyle/>
          <a:p>
            <a:pPr marL="0" indent="0">
              <a:buNone/>
            </a:pPr>
            <a:r>
              <a:rPr lang="en-US" sz="1500" i="1" dirty="0">
                <a:solidFill>
                  <a:srgbClr val="F4F9F9"/>
                </a:solidFill>
                <a:latin typeface="Calibri" pitchFamily="34" charset="0"/>
                <a:ea typeface="Calibri" pitchFamily="34" charset="-122"/>
                <a:cs typeface="Calibri" pitchFamily="34" charset="-120"/>
              </a:rPr>
              <a:t>Baza e administrimit të sigurt të medikamenteve</a:t>
            </a:r>
            <a:endParaRPr lang="en-US" sz="1500" dirty="0"/>
          </a:p>
        </p:txBody>
      </p:sp>
      <p:sp>
        <p:nvSpPr>
          <p:cNvPr id="8" name="Text 6"/>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TEMA 1 · ADMINISTRIMI I MEDIKAMENTEVE</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Pesë të Drejtat</a:t>
            </a:r>
            <a:endParaRPr lang="en-US" sz="3000" dirty="0"/>
          </a:p>
        </p:txBody>
      </p:sp>
      <p:sp>
        <p:nvSpPr>
          <p:cNvPr id="4" name="Shape 2"/>
          <p:cNvSpPr/>
          <p:nvPr/>
        </p:nvSpPr>
        <p:spPr>
          <a:xfrm>
            <a:off x="548640" y="2103120"/>
            <a:ext cx="2011680" cy="3291840"/>
          </a:xfrm>
          <a:prstGeom prst="roundRect">
            <a:avLst>
              <a:gd name="adj" fmla="val 4545"/>
            </a:avLst>
          </a:prstGeom>
          <a:solidFill>
            <a:srgbClr val="EAF6F6"/>
          </a:solidFill>
          <a:ln/>
        </p:spPr>
      </p:sp>
      <p:sp>
        <p:nvSpPr>
          <p:cNvPr id="5" name="Shape 3"/>
          <p:cNvSpPr/>
          <p:nvPr/>
        </p:nvSpPr>
        <p:spPr>
          <a:xfrm>
            <a:off x="1143000" y="2423160"/>
            <a:ext cx="822960" cy="822960"/>
          </a:xfrm>
          <a:prstGeom prst="ellipse">
            <a:avLst/>
          </a:prstGeom>
          <a:solidFill>
            <a:srgbClr val="028090"/>
          </a:solidFill>
          <a:ln/>
        </p:spPr>
      </p:sp>
      <p:sp>
        <p:nvSpPr>
          <p:cNvPr id="6" name="Text 4"/>
          <p:cNvSpPr/>
          <p:nvPr/>
        </p:nvSpPr>
        <p:spPr>
          <a:xfrm>
            <a:off x="1143000" y="242316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1</a:t>
            </a:r>
            <a:endParaRPr lang="en-US" sz="2700" dirty="0"/>
          </a:p>
        </p:txBody>
      </p:sp>
      <p:sp>
        <p:nvSpPr>
          <p:cNvPr id="7" name="Text 5"/>
          <p:cNvSpPr/>
          <p:nvPr/>
        </p:nvSpPr>
        <p:spPr>
          <a:xfrm>
            <a:off x="658368" y="3520440"/>
            <a:ext cx="1792224" cy="1463040"/>
          </a:xfrm>
          <a:prstGeom prst="rect">
            <a:avLst/>
          </a:prstGeom>
          <a:noFill/>
          <a:ln/>
        </p:spPr>
        <p:txBody>
          <a:bodyPr wrap="square" rtlCol="0" anchor="ctr"/>
          <a:lstStyle/>
          <a:p>
            <a:pPr marL="0" indent="0" algn="ctr">
              <a:buNone/>
            </a:pPr>
            <a:r>
              <a:rPr lang="en-US" sz="1450" b="1" dirty="0">
                <a:solidFill>
                  <a:srgbClr val="023047"/>
                </a:solidFill>
                <a:latin typeface="Calibri" pitchFamily="34" charset="0"/>
                <a:ea typeface="Calibri" pitchFamily="34" charset="-122"/>
                <a:cs typeface="Calibri" pitchFamily="34" charset="-120"/>
              </a:rPr>
              <a:t>Pacienti i duhur</a:t>
            </a:r>
            <a:endParaRPr lang="en-US" sz="1450" dirty="0"/>
          </a:p>
        </p:txBody>
      </p:sp>
      <p:sp>
        <p:nvSpPr>
          <p:cNvPr id="8" name="Shape 6"/>
          <p:cNvSpPr/>
          <p:nvPr/>
        </p:nvSpPr>
        <p:spPr>
          <a:xfrm>
            <a:off x="2761488" y="2103120"/>
            <a:ext cx="2011680" cy="3291840"/>
          </a:xfrm>
          <a:prstGeom prst="roundRect">
            <a:avLst>
              <a:gd name="adj" fmla="val 4545"/>
            </a:avLst>
          </a:prstGeom>
          <a:solidFill>
            <a:srgbClr val="EAF6F6"/>
          </a:solidFill>
          <a:ln/>
        </p:spPr>
      </p:sp>
      <p:sp>
        <p:nvSpPr>
          <p:cNvPr id="9" name="Shape 7"/>
          <p:cNvSpPr/>
          <p:nvPr/>
        </p:nvSpPr>
        <p:spPr>
          <a:xfrm>
            <a:off x="3355848" y="2423160"/>
            <a:ext cx="822960" cy="822960"/>
          </a:xfrm>
          <a:prstGeom prst="ellipse">
            <a:avLst/>
          </a:prstGeom>
          <a:solidFill>
            <a:srgbClr val="00A896"/>
          </a:solidFill>
          <a:ln/>
        </p:spPr>
      </p:sp>
      <p:sp>
        <p:nvSpPr>
          <p:cNvPr id="10" name="Text 8"/>
          <p:cNvSpPr/>
          <p:nvPr/>
        </p:nvSpPr>
        <p:spPr>
          <a:xfrm>
            <a:off x="3355848" y="242316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2</a:t>
            </a:r>
            <a:endParaRPr lang="en-US" sz="2700" dirty="0"/>
          </a:p>
        </p:txBody>
      </p:sp>
      <p:sp>
        <p:nvSpPr>
          <p:cNvPr id="11" name="Text 9"/>
          <p:cNvSpPr/>
          <p:nvPr/>
        </p:nvSpPr>
        <p:spPr>
          <a:xfrm>
            <a:off x="2871216" y="3520440"/>
            <a:ext cx="1792224" cy="1463040"/>
          </a:xfrm>
          <a:prstGeom prst="rect">
            <a:avLst/>
          </a:prstGeom>
          <a:noFill/>
          <a:ln/>
        </p:spPr>
        <p:txBody>
          <a:bodyPr wrap="square" rtlCol="0" anchor="ctr"/>
          <a:lstStyle/>
          <a:p>
            <a:pPr marL="0" indent="0" algn="ctr">
              <a:buNone/>
            </a:pPr>
            <a:r>
              <a:rPr lang="en-US" sz="1450" b="1" dirty="0">
                <a:solidFill>
                  <a:srgbClr val="023047"/>
                </a:solidFill>
                <a:latin typeface="Calibri" pitchFamily="34" charset="0"/>
                <a:ea typeface="Calibri" pitchFamily="34" charset="-122"/>
                <a:cs typeface="Calibri" pitchFamily="34" charset="-120"/>
              </a:rPr>
              <a:t>Medikamenti i duhur</a:t>
            </a:r>
            <a:endParaRPr lang="en-US" sz="1450" dirty="0"/>
          </a:p>
        </p:txBody>
      </p:sp>
      <p:sp>
        <p:nvSpPr>
          <p:cNvPr id="12" name="Shape 10"/>
          <p:cNvSpPr/>
          <p:nvPr/>
        </p:nvSpPr>
        <p:spPr>
          <a:xfrm>
            <a:off x="4974336" y="2103120"/>
            <a:ext cx="2011680" cy="3291840"/>
          </a:xfrm>
          <a:prstGeom prst="roundRect">
            <a:avLst>
              <a:gd name="adj" fmla="val 4545"/>
            </a:avLst>
          </a:prstGeom>
          <a:solidFill>
            <a:srgbClr val="EAF6F6"/>
          </a:solidFill>
          <a:ln/>
        </p:spPr>
      </p:sp>
      <p:sp>
        <p:nvSpPr>
          <p:cNvPr id="13" name="Shape 11"/>
          <p:cNvSpPr/>
          <p:nvPr/>
        </p:nvSpPr>
        <p:spPr>
          <a:xfrm>
            <a:off x="5568696" y="2423160"/>
            <a:ext cx="822960" cy="822960"/>
          </a:xfrm>
          <a:prstGeom prst="ellipse">
            <a:avLst/>
          </a:prstGeom>
          <a:solidFill>
            <a:srgbClr val="02C39A"/>
          </a:solidFill>
          <a:ln/>
        </p:spPr>
      </p:sp>
      <p:sp>
        <p:nvSpPr>
          <p:cNvPr id="14" name="Text 12"/>
          <p:cNvSpPr/>
          <p:nvPr/>
        </p:nvSpPr>
        <p:spPr>
          <a:xfrm>
            <a:off x="5568696" y="242316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3</a:t>
            </a:r>
            <a:endParaRPr lang="en-US" sz="2700" dirty="0"/>
          </a:p>
        </p:txBody>
      </p:sp>
      <p:sp>
        <p:nvSpPr>
          <p:cNvPr id="15" name="Text 13"/>
          <p:cNvSpPr/>
          <p:nvPr/>
        </p:nvSpPr>
        <p:spPr>
          <a:xfrm>
            <a:off x="5084064" y="3520440"/>
            <a:ext cx="1792224" cy="1463040"/>
          </a:xfrm>
          <a:prstGeom prst="rect">
            <a:avLst/>
          </a:prstGeom>
          <a:noFill/>
          <a:ln/>
        </p:spPr>
        <p:txBody>
          <a:bodyPr wrap="square" rtlCol="0" anchor="ctr"/>
          <a:lstStyle/>
          <a:p>
            <a:pPr marL="0" indent="0" algn="ctr">
              <a:buNone/>
            </a:pPr>
            <a:r>
              <a:rPr lang="en-US" sz="1450" b="1" dirty="0">
                <a:solidFill>
                  <a:srgbClr val="023047"/>
                </a:solidFill>
                <a:latin typeface="Calibri" pitchFamily="34" charset="0"/>
                <a:ea typeface="Calibri" pitchFamily="34" charset="-122"/>
                <a:cs typeface="Calibri" pitchFamily="34" charset="-120"/>
              </a:rPr>
              <a:t>Doza e duhur</a:t>
            </a:r>
            <a:endParaRPr lang="en-US" sz="1450" dirty="0"/>
          </a:p>
        </p:txBody>
      </p:sp>
      <p:sp>
        <p:nvSpPr>
          <p:cNvPr id="16" name="Shape 14"/>
          <p:cNvSpPr/>
          <p:nvPr/>
        </p:nvSpPr>
        <p:spPr>
          <a:xfrm>
            <a:off x="7187184" y="2103120"/>
            <a:ext cx="2011680" cy="3291840"/>
          </a:xfrm>
          <a:prstGeom prst="roundRect">
            <a:avLst>
              <a:gd name="adj" fmla="val 4545"/>
            </a:avLst>
          </a:prstGeom>
          <a:solidFill>
            <a:srgbClr val="EAF6F6"/>
          </a:solidFill>
          <a:ln/>
        </p:spPr>
      </p:sp>
      <p:sp>
        <p:nvSpPr>
          <p:cNvPr id="17" name="Shape 15"/>
          <p:cNvSpPr/>
          <p:nvPr/>
        </p:nvSpPr>
        <p:spPr>
          <a:xfrm>
            <a:off x="7781544" y="2423160"/>
            <a:ext cx="822960" cy="822960"/>
          </a:xfrm>
          <a:prstGeom prst="ellipse">
            <a:avLst/>
          </a:prstGeom>
          <a:solidFill>
            <a:srgbClr val="028090"/>
          </a:solidFill>
          <a:ln/>
        </p:spPr>
      </p:sp>
      <p:sp>
        <p:nvSpPr>
          <p:cNvPr id="18" name="Text 16"/>
          <p:cNvSpPr/>
          <p:nvPr/>
        </p:nvSpPr>
        <p:spPr>
          <a:xfrm>
            <a:off x="7781544" y="242316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4</a:t>
            </a:r>
            <a:endParaRPr lang="en-US" sz="2700" dirty="0"/>
          </a:p>
        </p:txBody>
      </p:sp>
      <p:sp>
        <p:nvSpPr>
          <p:cNvPr id="19" name="Text 17"/>
          <p:cNvSpPr/>
          <p:nvPr/>
        </p:nvSpPr>
        <p:spPr>
          <a:xfrm>
            <a:off x="7296912" y="3520440"/>
            <a:ext cx="1792224" cy="1463040"/>
          </a:xfrm>
          <a:prstGeom prst="rect">
            <a:avLst/>
          </a:prstGeom>
          <a:noFill/>
          <a:ln/>
        </p:spPr>
        <p:txBody>
          <a:bodyPr wrap="square" rtlCol="0" anchor="ctr"/>
          <a:lstStyle/>
          <a:p>
            <a:pPr marL="0" indent="0" algn="ctr">
              <a:buNone/>
            </a:pPr>
            <a:r>
              <a:rPr lang="en-US" sz="1450" b="1" dirty="0">
                <a:solidFill>
                  <a:srgbClr val="023047"/>
                </a:solidFill>
                <a:latin typeface="Calibri" pitchFamily="34" charset="0"/>
                <a:ea typeface="Calibri" pitchFamily="34" charset="-122"/>
                <a:cs typeface="Calibri" pitchFamily="34" charset="-120"/>
              </a:rPr>
              <a:t>Koha e duhur</a:t>
            </a:r>
            <a:endParaRPr lang="en-US" sz="1450" dirty="0"/>
          </a:p>
        </p:txBody>
      </p:sp>
      <p:sp>
        <p:nvSpPr>
          <p:cNvPr id="20" name="Shape 18"/>
          <p:cNvSpPr/>
          <p:nvPr/>
        </p:nvSpPr>
        <p:spPr>
          <a:xfrm>
            <a:off x="9400032" y="2103120"/>
            <a:ext cx="2011680" cy="3291840"/>
          </a:xfrm>
          <a:prstGeom prst="roundRect">
            <a:avLst>
              <a:gd name="adj" fmla="val 4545"/>
            </a:avLst>
          </a:prstGeom>
          <a:solidFill>
            <a:srgbClr val="EAF6F6"/>
          </a:solidFill>
          <a:ln/>
        </p:spPr>
      </p:sp>
      <p:sp>
        <p:nvSpPr>
          <p:cNvPr id="21" name="Shape 19"/>
          <p:cNvSpPr/>
          <p:nvPr/>
        </p:nvSpPr>
        <p:spPr>
          <a:xfrm>
            <a:off x="9994392" y="2423160"/>
            <a:ext cx="822960" cy="822960"/>
          </a:xfrm>
          <a:prstGeom prst="ellipse">
            <a:avLst/>
          </a:prstGeom>
          <a:solidFill>
            <a:srgbClr val="00A896"/>
          </a:solidFill>
          <a:ln/>
        </p:spPr>
      </p:sp>
      <p:sp>
        <p:nvSpPr>
          <p:cNvPr id="22" name="Text 20"/>
          <p:cNvSpPr/>
          <p:nvPr/>
        </p:nvSpPr>
        <p:spPr>
          <a:xfrm>
            <a:off x="9994392" y="242316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5</a:t>
            </a:r>
            <a:endParaRPr lang="en-US" sz="2700" dirty="0"/>
          </a:p>
        </p:txBody>
      </p:sp>
      <p:sp>
        <p:nvSpPr>
          <p:cNvPr id="23" name="Text 21"/>
          <p:cNvSpPr/>
          <p:nvPr/>
        </p:nvSpPr>
        <p:spPr>
          <a:xfrm>
            <a:off x="9509760" y="3520440"/>
            <a:ext cx="1792224" cy="1463040"/>
          </a:xfrm>
          <a:prstGeom prst="rect">
            <a:avLst/>
          </a:prstGeom>
          <a:noFill/>
          <a:ln/>
        </p:spPr>
        <p:txBody>
          <a:bodyPr wrap="square" rtlCol="0" anchor="ctr"/>
          <a:lstStyle/>
          <a:p>
            <a:pPr marL="0" indent="0" algn="ctr">
              <a:buNone/>
            </a:pPr>
            <a:r>
              <a:rPr lang="en-US" sz="1450" b="1" dirty="0">
                <a:solidFill>
                  <a:srgbClr val="023047"/>
                </a:solidFill>
                <a:latin typeface="Calibri" pitchFamily="34" charset="0"/>
                <a:ea typeface="Calibri" pitchFamily="34" charset="-122"/>
                <a:cs typeface="Calibri" pitchFamily="34" charset="-120"/>
              </a:rPr>
              <a:t>Rruga e duhur</a:t>
            </a:r>
            <a:endParaRPr lang="en-US" sz="1450" dirty="0"/>
          </a:p>
        </p:txBody>
      </p:sp>
      <p:sp>
        <p:nvSpPr>
          <p:cNvPr id="24" name="Text 22"/>
          <p:cNvSpPr/>
          <p:nvPr/>
        </p:nvSpPr>
        <p:spPr>
          <a:xfrm>
            <a:off x="548640" y="5623560"/>
            <a:ext cx="11064240" cy="822960"/>
          </a:xfrm>
          <a:prstGeom prst="rect">
            <a:avLst/>
          </a:prstGeom>
          <a:noFill/>
          <a:ln/>
        </p:spPr>
        <p:txBody>
          <a:bodyPr wrap="square" rtlCol="0" anchor="ctr"/>
          <a:lstStyle/>
          <a:p>
            <a:pPr marL="0" indent="0">
              <a:buNone/>
            </a:pPr>
            <a:r>
              <a:rPr lang="en-US" sz="1350" i="1" dirty="0">
                <a:solidFill>
                  <a:srgbClr val="5C7A7D"/>
                </a:solidFill>
                <a:latin typeface="Calibri" pitchFamily="34" charset="0"/>
                <a:ea typeface="Calibri" pitchFamily="34" charset="-122"/>
                <a:cs typeface="Calibri" pitchFamily="34" charset="-120"/>
              </a:rPr>
              <a:t>Administrimi i medikamenteve nuk është një veprim mekanik, por një proces kompleks ku çdo detaj ka rëndësi — një gabim i vogël në identifikim, dozë apo mënyrë administrimi mund të shkaktojë pasoja serioze për pacientin.</a:t>
            </a:r>
            <a:endParaRPr lang="en-US" sz="1350" dirty="0"/>
          </a:p>
        </p:txBody>
      </p:sp>
      <p:sp>
        <p:nvSpPr>
          <p:cNvPr id="25" name="Text 23"/>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E DREJTA 1</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Pacienti i duhur</a:t>
            </a:r>
            <a:endParaRPr lang="en-US" sz="3000" dirty="0"/>
          </a:p>
        </p:txBody>
      </p:sp>
      <p:sp>
        <p:nvSpPr>
          <p:cNvPr id="4" name="Shape 2"/>
          <p:cNvSpPr/>
          <p:nvPr/>
        </p:nvSpPr>
        <p:spPr>
          <a:xfrm>
            <a:off x="10332720" y="685800"/>
            <a:ext cx="822960" cy="822960"/>
          </a:xfrm>
          <a:prstGeom prst="ellipse">
            <a:avLst/>
          </a:prstGeom>
          <a:solidFill>
            <a:srgbClr val="028090"/>
          </a:solidFill>
          <a:ln/>
        </p:spPr>
      </p:sp>
      <p:sp>
        <p:nvSpPr>
          <p:cNvPr id="5" name="Text 3"/>
          <p:cNvSpPr/>
          <p:nvPr/>
        </p:nvSpPr>
        <p:spPr>
          <a:xfrm>
            <a:off x="10332720" y="68580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1</a:t>
            </a:r>
            <a:endParaRPr lang="en-US" sz="2700" dirty="0"/>
          </a:p>
        </p:txBody>
      </p:sp>
      <p:sp>
        <p:nvSpPr>
          <p:cNvPr id="6" name="Text 4"/>
          <p:cNvSpPr/>
          <p:nvPr/>
        </p:nvSpPr>
        <p:spPr>
          <a:xfrm>
            <a:off x="548640" y="1737360"/>
            <a:ext cx="6309360" cy="1828800"/>
          </a:xfrm>
          <a:prstGeom prst="rect">
            <a:avLst/>
          </a:prstGeom>
          <a:noFill/>
          <a:ln/>
        </p:spPr>
        <p:txBody>
          <a:bodyPr wrap="square" rtlCol="0" anchor="ctr"/>
          <a:lstStyle/>
          <a:p>
            <a:pPr marL="0" indent="0">
              <a:lnSpc>
                <a:spcPct val="125000"/>
              </a:lnSpc>
              <a:buNone/>
            </a:pPr>
            <a:r>
              <a:rPr lang="en-US" sz="1450" dirty="0">
                <a:solidFill>
                  <a:srgbClr val="1B3A3E"/>
                </a:solidFill>
                <a:latin typeface="Calibri" pitchFamily="34" charset="0"/>
                <a:ea typeface="Calibri" pitchFamily="34" charset="-122"/>
                <a:cs typeface="Calibri" pitchFamily="34" charset="-120"/>
              </a:rPr>
              <a:t>Sigurimi që terapia i administrohet pacientit të duhur përbën hapin më kritik në procesin e administrimit të medikamenteve. Gabimet në identifikim janë veçanërisht të rrezikshme në reparte me ngarkesë të lartë pune, ku pacientët mund të kenë emra të ngjashëm.</a:t>
            </a:r>
            <a:endParaRPr lang="en-US" sz="1450" dirty="0"/>
          </a:p>
        </p:txBody>
      </p:sp>
      <p:sp>
        <p:nvSpPr>
          <p:cNvPr id="7" name="Shape 5"/>
          <p:cNvSpPr/>
          <p:nvPr/>
        </p:nvSpPr>
        <p:spPr>
          <a:xfrm>
            <a:off x="548640" y="3703320"/>
            <a:ext cx="6309360" cy="2377440"/>
          </a:xfrm>
          <a:prstGeom prst="roundRect">
            <a:avLst>
              <a:gd name="adj" fmla="val 3846"/>
            </a:avLst>
          </a:prstGeom>
          <a:solidFill>
            <a:srgbClr val="EAF6F6"/>
          </a:solidFill>
          <a:ln/>
        </p:spPr>
      </p:sp>
      <p:sp>
        <p:nvSpPr>
          <p:cNvPr id="8" name="Text 6"/>
          <p:cNvSpPr/>
          <p:nvPr/>
        </p:nvSpPr>
        <p:spPr>
          <a:xfrm>
            <a:off x="822960" y="3886200"/>
            <a:ext cx="5486400" cy="320040"/>
          </a:xfrm>
          <a:prstGeom prst="rect">
            <a:avLst/>
          </a:prstGeom>
          <a:noFill/>
          <a:ln/>
        </p:spPr>
        <p:txBody>
          <a:bodyPr wrap="square" rtlCol="0" anchor="ctr"/>
          <a:lstStyle/>
          <a:p>
            <a:pPr marL="0" indent="0">
              <a:buNone/>
            </a:pPr>
            <a:r>
              <a:rPr lang="en-US" sz="1200" b="1" kern="0" spc="100" dirty="0">
                <a:solidFill>
                  <a:srgbClr val="028090"/>
                </a:solidFill>
                <a:latin typeface="Calibri" pitchFamily="34" charset="0"/>
                <a:ea typeface="Calibri" pitchFamily="34" charset="-122"/>
                <a:cs typeface="Calibri" pitchFamily="34" charset="-120"/>
              </a:rPr>
              <a:t>METODAT VERIFIKUESE</a:t>
            </a:r>
            <a:endParaRPr lang="en-US" sz="1200" dirty="0"/>
          </a:p>
        </p:txBody>
      </p:sp>
      <p:sp>
        <p:nvSpPr>
          <p:cNvPr id="9" name="Shape 7"/>
          <p:cNvSpPr/>
          <p:nvPr/>
        </p:nvSpPr>
        <p:spPr>
          <a:xfrm>
            <a:off x="822960" y="4398264"/>
            <a:ext cx="109728" cy="109728"/>
          </a:xfrm>
          <a:prstGeom prst="ellipse">
            <a:avLst/>
          </a:prstGeom>
          <a:solidFill>
            <a:srgbClr val="02C39A"/>
          </a:solidFill>
          <a:ln/>
        </p:spPr>
      </p:sp>
      <p:sp>
        <p:nvSpPr>
          <p:cNvPr id="10" name="Text 8"/>
          <p:cNvSpPr/>
          <p:nvPr/>
        </p:nvSpPr>
        <p:spPr>
          <a:xfrm>
            <a:off x="1078992" y="4270248"/>
            <a:ext cx="5486400" cy="32004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Byzylyk identifikues</a:t>
            </a:r>
            <a:endParaRPr lang="en-US" sz="1300" dirty="0"/>
          </a:p>
        </p:txBody>
      </p:sp>
      <p:sp>
        <p:nvSpPr>
          <p:cNvPr id="11" name="Shape 9"/>
          <p:cNvSpPr/>
          <p:nvPr/>
        </p:nvSpPr>
        <p:spPr>
          <a:xfrm>
            <a:off x="822960" y="4782312"/>
            <a:ext cx="109728" cy="109728"/>
          </a:xfrm>
          <a:prstGeom prst="ellipse">
            <a:avLst/>
          </a:prstGeom>
          <a:solidFill>
            <a:srgbClr val="02C39A"/>
          </a:solidFill>
          <a:ln/>
        </p:spPr>
      </p:sp>
      <p:sp>
        <p:nvSpPr>
          <p:cNvPr id="12" name="Text 10"/>
          <p:cNvSpPr/>
          <p:nvPr/>
        </p:nvSpPr>
        <p:spPr>
          <a:xfrm>
            <a:off x="1078992" y="4654296"/>
            <a:ext cx="5486400" cy="32004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Emri i plotë i pacientit</a:t>
            </a:r>
            <a:endParaRPr lang="en-US" sz="1300" dirty="0"/>
          </a:p>
        </p:txBody>
      </p:sp>
      <p:sp>
        <p:nvSpPr>
          <p:cNvPr id="13" name="Shape 11"/>
          <p:cNvSpPr/>
          <p:nvPr/>
        </p:nvSpPr>
        <p:spPr>
          <a:xfrm>
            <a:off x="822960" y="5166360"/>
            <a:ext cx="109728" cy="109728"/>
          </a:xfrm>
          <a:prstGeom prst="ellipse">
            <a:avLst/>
          </a:prstGeom>
          <a:solidFill>
            <a:srgbClr val="02C39A"/>
          </a:solidFill>
          <a:ln/>
        </p:spPr>
      </p:sp>
      <p:sp>
        <p:nvSpPr>
          <p:cNvPr id="14" name="Text 12"/>
          <p:cNvSpPr/>
          <p:nvPr/>
        </p:nvSpPr>
        <p:spPr>
          <a:xfrm>
            <a:off x="1078992" y="5038344"/>
            <a:ext cx="5486400" cy="32004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Data e lindjes</a:t>
            </a:r>
            <a:endParaRPr lang="en-US" sz="1300" dirty="0"/>
          </a:p>
        </p:txBody>
      </p:sp>
      <p:sp>
        <p:nvSpPr>
          <p:cNvPr id="15" name="Shape 13"/>
          <p:cNvSpPr/>
          <p:nvPr/>
        </p:nvSpPr>
        <p:spPr>
          <a:xfrm>
            <a:off x="822960" y="5550408"/>
            <a:ext cx="109728" cy="109728"/>
          </a:xfrm>
          <a:prstGeom prst="ellipse">
            <a:avLst/>
          </a:prstGeom>
          <a:solidFill>
            <a:srgbClr val="02C39A"/>
          </a:solidFill>
          <a:ln/>
        </p:spPr>
      </p:sp>
      <p:sp>
        <p:nvSpPr>
          <p:cNvPr id="16" name="Text 14"/>
          <p:cNvSpPr/>
          <p:nvPr/>
        </p:nvSpPr>
        <p:spPr>
          <a:xfrm>
            <a:off x="1078992" y="5422392"/>
            <a:ext cx="5486400" cy="32004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Numri i kartelës klinike</a:t>
            </a:r>
            <a:endParaRPr lang="en-US" sz="1300" dirty="0"/>
          </a:p>
        </p:txBody>
      </p:sp>
      <p:sp>
        <p:nvSpPr>
          <p:cNvPr id="17" name="Shape 15"/>
          <p:cNvSpPr/>
          <p:nvPr/>
        </p:nvSpPr>
        <p:spPr>
          <a:xfrm>
            <a:off x="7178040" y="1737360"/>
            <a:ext cx="4434840" cy="4343400"/>
          </a:xfrm>
          <a:prstGeom prst="roundRect">
            <a:avLst>
              <a:gd name="adj" fmla="val 2105"/>
            </a:avLst>
          </a:prstGeom>
          <a:solidFill>
            <a:srgbClr val="023047"/>
          </a:solidFill>
          <a:ln/>
        </p:spPr>
      </p:sp>
      <p:sp>
        <p:nvSpPr>
          <p:cNvPr id="18" name="Text 16"/>
          <p:cNvSpPr/>
          <p:nvPr/>
        </p:nvSpPr>
        <p:spPr>
          <a:xfrm>
            <a:off x="7452360" y="2011680"/>
            <a:ext cx="3840480" cy="320040"/>
          </a:xfrm>
          <a:prstGeom prst="rect">
            <a:avLst/>
          </a:prstGeom>
          <a:noFill/>
          <a:ln/>
        </p:spPr>
        <p:txBody>
          <a:bodyPr wrap="square" rtlCol="0" anchor="ctr"/>
          <a:lstStyle/>
          <a:p>
            <a:pPr marL="0" indent="0">
              <a:buNone/>
            </a:pPr>
            <a:r>
              <a:rPr lang="en-US" sz="1200" b="1" kern="0" spc="100" dirty="0">
                <a:solidFill>
                  <a:srgbClr val="02C39A"/>
                </a:solidFill>
                <a:latin typeface="Calibri" pitchFamily="34" charset="0"/>
                <a:ea typeface="Calibri" pitchFamily="34" charset="-122"/>
                <a:cs typeface="Calibri" pitchFamily="34" charset="-120"/>
              </a:rPr>
              <a:t>VËMENDJE E SHTUAR</a:t>
            </a:r>
            <a:endParaRPr lang="en-US" sz="1200" dirty="0"/>
          </a:p>
        </p:txBody>
      </p:sp>
      <p:sp>
        <p:nvSpPr>
          <p:cNvPr id="19" name="Text 17"/>
          <p:cNvSpPr/>
          <p:nvPr/>
        </p:nvSpPr>
        <p:spPr>
          <a:xfrm>
            <a:off x="7452360" y="2423160"/>
            <a:ext cx="3840480" cy="3383280"/>
          </a:xfrm>
          <a:prstGeom prst="rect">
            <a:avLst/>
          </a:prstGeom>
          <a:noFill/>
          <a:ln/>
        </p:spPr>
        <p:txBody>
          <a:bodyPr wrap="square" rtlCol="0" anchor="ctr"/>
          <a:lstStyle/>
          <a:p>
            <a:pPr marL="0" indent="0">
              <a:lnSpc>
                <a:spcPct val="130000"/>
              </a:lnSpc>
              <a:buNone/>
            </a:pPr>
            <a:r>
              <a:rPr lang="en-US" sz="1300" dirty="0">
                <a:solidFill>
                  <a:srgbClr val="F4F9F9"/>
                </a:solidFill>
                <a:latin typeface="Calibri" pitchFamily="34" charset="0"/>
                <a:ea typeface="Calibri" pitchFamily="34" charset="-122"/>
                <a:cs typeface="Calibri" pitchFamily="34" charset="-120"/>
              </a:rPr>
              <a:t>Identifikimi bëhet edhe më sfidues tek pacientët me demencë, çrregullime neurologjike, ose në repartet e urgjencës ku pacientët mund të pranohen pa dokumente.</a:t>
            </a:r>
            <a:endParaRPr lang="en-US" sz="1300" dirty="0"/>
          </a:p>
          <a:p>
            <a:pPr marL="0" indent="0">
              <a:lnSpc>
                <a:spcPct val="130000"/>
              </a:lnSpc>
              <a:buNone/>
            </a:pPr>
            <a:endParaRPr lang="en-US" sz="1300" dirty="0"/>
          </a:p>
          <a:p>
            <a:pPr marL="0" indent="0">
              <a:lnSpc>
                <a:spcPct val="130000"/>
              </a:lnSpc>
              <a:buNone/>
            </a:pPr>
            <a:r>
              <a:rPr lang="en-US" sz="1300" dirty="0">
                <a:solidFill>
                  <a:srgbClr val="F4F9F9"/>
                </a:solidFill>
                <a:latin typeface="Calibri" pitchFamily="34" charset="0"/>
                <a:ea typeface="Calibri" pitchFamily="34" charset="-122"/>
                <a:cs typeface="Calibri" pitchFamily="34" charset="-120"/>
              </a:rPr>
              <a:t>Në këto raste, infermierët mbështeten në dokumentacionin klinik, familjarët dhe sistemet elektronike të identifikimit.</a:t>
            </a:r>
            <a:endParaRPr lang="en-US" sz="1300" dirty="0"/>
          </a:p>
        </p:txBody>
      </p:sp>
      <p:sp>
        <p:nvSpPr>
          <p:cNvPr id="20" name="Text 18"/>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E DREJTA 2</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Medikamenti i duhur</a:t>
            </a:r>
            <a:endParaRPr lang="en-US" sz="3000" dirty="0"/>
          </a:p>
        </p:txBody>
      </p:sp>
      <p:sp>
        <p:nvSpPr>
          <p:cNvPr id="4" name="Shape 2"/>
          <p:cNvSpPr/>
          <p:nvPr/>
        </p:nvSpPr>
        <p:spPr>
          <a:xfrm>
            <a:off x="10332720" y="685800"/>
            <a:ext cx="822960" cy="822960"/>
          </a:xfrm>
          <a:prstGeom prst="ellipse">
            <a:avLst/>
          </a:prstGeom>
          <a:solidFill>
            <a:srgbClr val="00A896"/>
          </a:solidFill>
          <a:ln/>
        </p:spPr>
      </p:sp>
      <p:sp>
        <p:nvSpPr>
          <p:cNvPr id="5" name="Text 3"/>
          <p:cNvSpPr/>
          <p:nvPr/>
        </p:nvSpPr>
        <p:spPr>
          <a:xfrm>
            <a:off x="10332720" y="68580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2</a:t>
            </a:r>
            <a:endParaRPr lang="en-US" sz="2700" dirty="0"/>
          </a:p>
        </p:txBody>
      </p:sp>
      <p:sp>
        <p:nvSpPr>
          <p:cNvPr id="6" name="Text 4"/>
          <p:cNvSpPr/>
          <p:nvPr/>
        </p:nvSpPr>
        <p:spPr>
          <a:xfrm>
            <a:off x="548640" y="1737360"/>
            <a:ext cx="10972800" cy="914400"/>
          </a:xfrm>
          <a:prstGeom prst="rect">
            <a:avLst/>
          </a:prstGeom>
          <a:noFill/>
          <a:ln/>
        </p:spPr>
        <p:txBody>
          <a:bodyPr wrap="square" rtlCol="0" anchor="ctr"/>
          <a:lstStyle/>
          <a:p>
            <a:pPr marL="0" indent="0">
              <a:lnSpc>
                <a:spcPct val="125000"/>
              </a:lnSpc>
              <a:buNone/>
            </a:pPr>
            <a:r>
              <a:rPr lang="en-US" sz="1500" dirty="0">
                <a:solidFill>
                  <a:srgbClr val="1B3A3E"/>
                </a:solidFill>
                <a:latin typeface="Calibri" pitchFamily="34" charset="0"/>
                <a:ea typeface="Calibri" pitchFamily="34" charset="-122"/>
                <a:cs typeface="Calibri" pitchFamily="34" charset="-120"/>
              </a:rPr>
              <a:t>Një pjesë e konsiderueshme e gabimeve ndodh për shkak të konfuzionit midis barnave me emra, etiketa ose ambalazhe të ngjashme — të njohura si medikamente LASA ("look alike – sound alike").</a:t>
            </a:r>
            <a:endParaRPr lang="en-US" sz="1500" dirty="0"/>
          </a:p>
        </p:txBody>
      </p:sp>
      <p:sp>
        <p:nvSpPr>
          <p:cNvPr id="7" name="Shape 5"/>
          <p:cNvSpPr/>
          <p:nvPr/>
        </p:nvSpPr>
        <p:spPr>
          <a:xfrm>
            <a:off x="548640" y="2834640"/>
            <a:ext cx="11064240" cy="1051560"/>
          </a:xfrm>
          <a:prstGeom prst="roundRect">
            <a:avLst>
              <a:gd name="adj" fmla="val 6957"/>
            </a:avLst>
          </a:prstGeom>
          <a:solidFill>
            <a:srgbClr val="EAF6F6"/>
          </a:solidFill>
          <a:ln/>
        </p:spPr>
      </p:sp>
      <p:sp>
        <p:nvSpPr>
          <p:cNvPr id="8" name="Text 6"/>
          <p:cNvSpPr/>
          <p:nvPr/>
        </p:nvSpPr>
        <p:spPr>
          <a:xfrm>
            <a:off x="822960" y="2971800"/>
            <a:ext cx="2926080" cy="777240"/>
          </a:xfrm>
          <a:prstGeom prst="rect">
            <a:avLst/>
          </a:prstGeom>
          <a:noFill/>
          <a:ln/>
        </p:spPr>
        <p:txBody>
          <a:bodyPr wrap="square" rtlCol="0" anchor="ctr"/>
          <a:lstStyle/>
          <a:p>
            <a:pPr marL="0" indent="0">
              <a:buNone/>
            </a:pPr>
            <a:r>
              <a:rPr lang="en-US" sz="1800" b="1" dirty="0">
                <a:solidFill>
                  <a:srgbClr val="028090"/>
                </a:solidFill>
                <a:latin typeface="Cambria" pitchFamily="34" charset="0"/>
                <a:ea typeface="Cambria" pitchFamily="34" charset="-122"/>
                <a:cs typeface="Cambria" pitchFamily="34" charset="-120"/>
              </a:rPr>
              <a:t>Digoksina</a:t>
            </a:r>
            <a:endParaRPr lang="en-US" sz="1800" dirty="0"/>
          </a:p>
        </p:txBody>
      </p:sp>
      <p:sp>
        <p:nvSpPr>
          <p:cNvPr id="9" name="Text 7"/>
          <p:cNvSpPr/>
          <p:nvPr/>
        </p:nvSpPr>
        <p:spPr>
          <a:xfrm>
            <a:off x="3749040" y="2971800"/>
            <a:ext cx="548640" cy="777240"/>
          </a:xfrm>
          <a:prstGeom prst="rect">
            <a:avLst/>
          </a:prstGeom>
          <a:noFill/>
          <a:ln/>
        </p:spPr>
        <p:txBody>
          <a:bodyPr wrap="square" rtlCol="0" anchor="ctr"/>
          <a:lstStyle/>
          <a:p>
            <a:pPr marL="0" indent="0" algn="ctr">
              <a:buNone/>
            </a:pPr>
            <a:r>
              <a:rPr lang="en-US" sz="2000" dirty="0">
                <a:solidFill>
                  <a:srgbClr val="5C7A7D"/>
                </a:solidFill>
                <a:latin typeface="Calibri" pitchFamily="34" charset="0"/>
                <a:ea typeface="Calibri" pitchFamily="34" charset="-122"/>
                <a:cs typeface="Calibri" pitchFamily="34" charset="-120"/>
              </a:rPr>
              <a:t>↔</a:t>
            </a:r>
            <a:endParaRPr lang="en-US" sz="2000" dirty="0"/>
          </a:p>
        </p:txBody>
      </p:sp>
      <p:sp>
        <p:nvSpPr>
          <p:cNvPr id="10" name="Text 8"/>
          <p:cNvSpPr/>
          <p:nvPr/>
        </p:nvSpPr>
        <p:spPr>
          <a:xfrm>
            <a:off x="4297680" y="2971800"/>
            <a:ext cx="2926080" cy="777240"/>
          </a:xfrm>
          <a:prstGeom prst="rect">
            <a:avLst/>
          </a:prstGeom>
          <a:noFill/>
          <a:ln/>
        </p:spPr>
        <p:txBody>
          <a:bodyPr wrap="square" rtlCol="0" anchor="ctr"/>
          <a:lstStyle/>
          <a:p>
            <a:pPr marL="0" indent="0">
              <a:buNone/>
            </a:pPr>
            <a:r>
              <a:rPr lang="en-US" sz="1800" b="1" dirty="0">
                <a:solidFill>
                  <a:srgbClr val="028090"/>
                </a:solidFill>
                <a:latin typeface="Cambria" pitchFamily="34" charset="0"/>
                <a:ea typeface="Cambria" pitchFamily="34" charset="-122"/>
                <a:cs typeface="Cambria" pitchFamily="34" charset="-120"/>
              </a:rPr>
              <a:t>Digitoksina</a:t>
            </a:r>
            <a:endParaRPr lang="en-US" sz="1800" dirty="0"/>
          </a:p>
        </p:txBody>
      </p:sp>
      <p:sp>
        <p:nvSpPr>
          <p:cNvPr id="11" name="Text 9"/>
          <p:cNvSpPr/>
          <p:nvPr/>
        </p:nvSpPr>
        <p:spPr>
          <a:xfrm>
            <a:off x="7406640" y="2971800"/>
            <a:ext cx="4023360" cy="777240"/>
          </a:xfrm>
          <a:prstGeom prst="rect">
            <a:avLst/>
          </a:prstGeom>
          <a:noFill/>
          <a:ln/>
        </p:spPr>
        <p:txBody>
          <a:bodyPr wrap="square" rtlCol="0" anchor="ctr"/>
          <a:lstStyle/>
          <a:p>
            <a:pPr marL="0" indent="0">
              <a:buNone/>
            </a:pPr>
            <a:r>
              <a:rPr lang="en-US" sz="1300" i="1" dirty="0">
                <a:solidFill>
                  <a:srgbClr val="5C7A7D"/>
                </a:solidFill>
                <a:latin typeface="Calibri" pitchFamily="34" charset="0"/>
                <a:ea typeface="Calibri" pitchFamily="34" charset="-122"/>
                <a:cs typeface="Calibri" pitchFamily="34" charset="-120"/>
              </a:rPr>
              <a:t>Rrezik për komplikacione kardiake serioze</a:t>
            </a:r>
            <a:endParaRPr lang="en-US" sz="1300" dirty="0"/>
          </a:p>
        </p:txBody>
      </p:sp>
      <p:sp>
        <p:nvSpPr>
          <p:cNvPr id="12" name="Shape 10"/>
          <p:cNvSpPr/>
          <p:nvPr/>
        </p:nvSpPr>
        <p:spPr>
          <a:xfrm>
            <a:off x="548640" y="4069080"/>
            <a:ext cx="11064240" cy="1051560"/>
          </a:xfrm>
          <a:prstGeom prst="roundRect">
            <a:avLst>
              <a:gd name="adj" fmla="val 6957"/>
            </a:avLst>
          </a:prstGeom>
          <a:solidFill>
            <a:srgbClr val="EAF6F6"/>
          </a:solidFill>
          <a:ln/>
        </p:spPr>
      </p:sp>
      <p:sp>
        <p:nvSpPr>
          <p:cNvPr id="13" name="Text 11"/>
          <p:cNvSpPr/>
          <p:nvPr/>
        </p:nvSpPr>
        <p:spPr>
          <a:xfrm>
            <a:off x="822960" y="4206240"/>
            <a:ext cx="2926080" cy="777240"/>
          </a:xfrm>
          <a:prstGeom prst="rect">
            <a:avLst/>
          </a:prstGeom>
          <a:noFill/>
          <a:ln/>
        </p:spPr>
        <p:txBody>
          <a:bodyPr wrap="square" rtlCol="0" anchor="ctr"/>
          <a:lstStyle/>
          <a:p>
            <a:pPr marL="0" indent="0">
              <a:buNone/>
            </a:pPr>
            <a:r>
              <a:rPr lang="en-US" sz="1800" b="1" dirty="0">
                <a:solidFill>
                  <a:srgbClr val="028090"/>
                </a:solidFill>
                <a:latin typeface="Cambria" pitchFamily="34" charset="0"/>
                <a:ea typeface="Cambria" pitchFamily="34" charset="-122"/>
                <a:cs typeface="Cambria" pitchFamily="34" charset="-120"/>
              </a:rPr>
              <a:t>Dopamina</a:t>
            </a:r>
            <a:endParaRPr lang="en-US" sz="1800" dirty="0"/>
          </a:p>
        </p:txBody>
      </p:sp>
      <p:sp>
        <p:nvSpPr>
          <p:cNvPr id="14" name="Text 12"/>
          <p:cNvSpPr/>
          <p:nvPr/>
        </p:nvSpPr>
        <p:spPr>
          <a:xfrm>
            <a:off x="3749040" y="4206240"/>
            <a:ext cx="548640" cy="777240"/>
          </a:xfrm>
          <a:prstGeom prst="rect">
            <a:avLst/>
          </a:prstGeom>
          <a:noFill/>
          <a:ln/>
        </p:spPr>
        <p:txBody>
          <a:bodyPr wrap="square" rtlCol="0" anchor="ctr"/>
          <a:lstStyle/>
          <a:p>
            <a:pPr marL="0" indent="0" algn="ctr">
              <a:buNone/>
            </a:pPr>
            <a:r>
              <a:rPr lang="en-US" sz="2000" dirty="0">
                <a:solidFill>
                  <a:srgbClr val="5C7A7D"/>
                </a:solidFill>
                <a:latin typeface="Calibri" pitchFamily="34" charset="0"/>
                <a:ea typeface="Calibri" pitchFamily="34" charset="-122"/>
                <a:cs typeface="Calibri" pitchFamily="34" charset="-120"/>
              </a:rPr>
              <a:t>↔</a:t>
            </a:r>
            <a:endParaRPr lang="en-US" sz="2000" dirty="0"/>
          </a:p>
        </p:txBody>
      </p:sp>
      <p:sp>
        <p:nvSpPr>
          <p:cNvPr id="15" name="Text 13"/>
          <p:cNvSpPr/>
          <p:nvPr/>
        </p:nvSpPr>
        <p:spPr>
          <a:xfrm>
            <a:off x="4297680" y="4206240"/>
            <a:ext cx="2926080" cy="777240"/>
          </a:xfrm>
          <a:prstGeom prst="rect">
            <a:avLst/>
          </a:prstGeom>
          <a:noFill/>
          <a:ln/>
        </p:spPr>
        <p:txBody>
          <a:bodyPr wrap="square" rtlCol="0" anchor="ctr"/>
          <a:lstStyle/>
          <a:p>
            <a:pPr marL="0" indent="0">
              <a:buNone/>
            </a:pPr>
            <a:r>
              <a:rPr lang="en-US" sz="1800" b="1" dirty="0">
                <a:solidFill>
                  <a:srgbClr val="028090"/>
                </a:solidFill>
                <a:latin typeface="Cambria" pitchFamily="34" charset="0"/>
                <a:ea typeface="Cambria" pitchFamily="34" charset="-122"/>
                <a:cs typeface="Cambria" pitchFamily="34" charset="-120"/>
              </a:rPr>
              <a:t>Dobutamina</a:t>
            </a:r>
            <a:endParaRPr lang="en-US" sz="1800" dirty="0"/>
          </a:p>
        </p:txBody>
      </p:sp>
      <p:sp>
        <p:nvSpPr>
          <p:cNvPr id="16" name="Text 14"/>
          <p:cNvSpPr/>
          <p:nvPr/>
        </p:nvSpPr>
        <p:spPr>
          <a:xfrm>
            <a:off x="7406640" y="4206240"/>
            <a:ext cx="4023360" cy="777240"/>
          </a:xfrm>
          <a:prstGeom prst="rect">
            <a:avLst/>
          </a:prstGeom>
          <a:noFill/>
          <a:ln/>
        </p:spPr>
        <p:txBody>
          <a:bodyPr wrap="square" rtlCol="0" anchor="ctr"/>
          <a:lstStyle/>
          <a:p>
            <a:pPr marL="0" indent="0">
              <a:buNone/>
            </a:pPr>
            <a:r>
              <a:rPr lang="en-US" sz="1300" i="1" dirty="0">
                <a:solidFill>
                  <a:srgbClr val="5C7A7D"/>
                </a:solidFill>
                <a:latin typeface="Calibri" pitchFamily="34" charset="0"/>
                <a:ea typeface="Calibri" pitchFamily="34" charset="-122"/>
                <a:cs typeface="Calibri" pitchFamily="34" charset="-120"/>
              </a:rPr>
              <a:t>Pasoja hemodinamike të rënda në kujdesin intensiv</a:t>
            </a:r>
            <a:endParaRPr lang="en-US" sz="1300" dirty="0"/>
          </a:p>
        </p:txBody>
      </p:sp>
      <p:sp>
        <p:nvSpPr>
          <p:cNvPr id="17" name="Text 15"/>
          <p:cNvSpPr/>
          <p:nvPr/>
        </p:nvSpPr>
        <p:spPr>
          <a:xfrm>
            <a:off x="548640" y="5486400"/>
            <a:ext cx="11064240" cy="731520"/>
          </a:xfrm>
          <a:prstGeom prst="rect">
            <a:avLst/>
          </a:prstGeom>
          <a:noFill/>
          <a:ln/>
        </p:spPr>
        <p:txBody>
          <a:bodyPr wrap="square" rtlCol="0" anchor="ctr"/>
          <a:lstStyle/>
          <a:p>
            <a:pPr marL="0" indent="0">
              <a:buNone/>
            </a:pPr>
            <a:r>
              <a:rPr lang="en-US" sz="1350" i="1" dirty="0">
                <a:solidFill>
                  <a:srgbClr val="5C7A7D"/>
                </a:solidFill>
                <a:latin typeface="Calibri" pitchFamily="34" charset="0"/>
                <a:ea typeface="Calibri" pitchFamily="34" charset="-122"/>
                <a:cs typeface="Calibri" pitchFamily="34" charset="-120"/>
              </a:rPr>
              <a:t>Verifikimi i emrit, dozës, përqendrimit dhe indikacionit klinik duhet të kryhet çdo herë me kujdes maksimal — po ashtu si edhe kontrolli i alergjive të dokumentuara përpara çdo administrimi.</a:t>
            </a:r>
            <a:endParaRPr lang="en-US" sz="1350" dirty="0"/>
          </a:p>
        </p:txBody>
      </p:sp>
      <p:sp>
        <p:nvSpPr>
          <p:cNvPr id="18" name="Text 16"/>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E DREJTA 3</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Doza e duhur</a:t>
            </a:r>
            <a:endParaRPr lang="en-US" sz="3000" dirty="0"/>
          </a:p>
        </p:txBody>
      </p:sp>
      <p:sp>
        <p:nvSpPr>
          <p:cNvPr id="4" name="Shape 2"/>
          <p:cNvSpPr/>
          <p:nvPr/>
        </p:nvSpPr>
        <p:spPr>
          <a:xfrm>
            <a:off x="10332720" y="685800"/>
            <a:ext cx="822960" cy="822960"/>
          </a:xfrm>
          <a:prstGeom prst="ellipse">
            <a:avLst/>
          </a:prstGeom>
          <a:solidFill>
            <a:srgbClr val="02C39A"/>
          </a:solidFill>
          <a:ln/>
        </p:spPr>
      </p:sp>
      <p:sp>
        <p:nvSpPr>
          <p:cNvPr id="5" name="Text 3"/>
          <p:cNvSpPr/>
          <p:nvPr/>
        </p:nvSpPr>
        <p:spPr>
          <a:xfrm>
            <a:off x="10332720" y="685800"/>
            <a:ext cx="822960" cy="822960"/>
          </a:xfrm>
          <a:prstGeom prst="rect">
            <a:avLst/>
          </a:prstGeom>
          <a:noFill/>
          <a:ln/>
        </p:spPr>
        <p:txBody>
          <a:bodyPr wrap="square" rtlCol="0" anchor="ctr"/>
          <a:lstStyle/>
          <a:p>
            <a:pPr marL="0" indent="0" algn="ctr">
              <a:buNone/>
            </a:pPr>
            <a:r>
              <a:rPr lang="en-US" sz="2700" b="1" dirty="0">
                <a:solidFill>
                  <a:srgbClr val="FFFFFF"/>
                </a:solidFill>
                <a:latin typeface="Calibri" pitchFamily="34" charset="0"/>
                <a:ea typeface="Calibri" pitchFamily="34" charset="-122"/>
                <a:cs typeface="Calibri" pitchFamily="34" charset="-120"/>
              </a:rPr>
              <a:t>3</a:t>
            </a:r>
            <a:endParaRPr lang="en-US" sz="2700" dirty="0"/>
          </a:p>
        </p:txBody>
      </p:sp>
      <p:sp>
        <p:nvSpPr>
          <p:cNvPr id="6" name="Text 4"/>
          <p:cNvSpPr/>
          <p:nvPr/>
        </p:nvSpPr>
        <p:spPr>
          <a:xfrm>
            <a:off x="548640" y="1737360"/>
            <a:ext cx="10972800" cy="1005840"/>
          </a:xfrm>
          <a:prstGeom prst="rect">
            <a:avLst/>
          </a:prstGeom>
          <a:noFill/>
          <a:ln/>
        </p:spPr>
        <p:txBody>
          <a:bodyPr wrap="square" rtlCol="0" anchor="ctr"/>
          <a:lstStyle/>
          <a:p>
            <a:pPr marL="0" indent="0">
              <a:lnSpc>
                <a:spcPct val="125000"/>
              </a:lnSpc>
              <a:buNone/>
            </a:pPr>
            <a:r>
              <a:rPr lang="en-US" sz="1500" dirty="0">
                <a:solidFill>
                  <a:srgbClr val="1B3A3E"/>
                </a:solidFill>
                <a:latin typeface="Calibri" pitchFamily="34" charset="0"/>
                <a:ea typeface="Calibri" pitchFamily="34" charset="-122"/>
                <a:cs typeface="Calibri" pitchFamily="34" charset="-120"/>
              </a:rPr>
              <a:t>Gabimet e dozimit mund të çojnë si në mungesë efekti terapeutik, ashtu edhe në toksicitet serioz. Çdo dozë duhet vlerësuar në lidhje me moshën, peshën trupore, funksionin renal dhe hepatik, si dhe gjendjen aktuale klinike të pacientit.</a:t>
            </a:r>
            <a:endParaRPr lang="en-US" sz="1500" dirty="0"/>
          </a:p>
        </p:txBody>
      </p:sp>
      <p:sp>
        <p:nvSpPr>
          <p:cNvPr id="7" name="Shape 5"/>
          <p:cNvSpPr/>
          <p:nvPr/>
        </p:nvSpPr>
        <p:spPr>
          <a:xfrm>
            <a:off x="548640" y="3063240"/>
            <a:ext cx="3566160" cy="3063240"/>
          </a:xfrm>
          <a:prstGeom prst="roundRect">
            <a:avLst>
              <a:gd name="adj" fmla="val 2985"/>
            </a:avLst>
          </a:prstGeom>
          <a:solidFill>
            <a:srgbClr val="EAF6F6"/>
          </a:solidFill>
          <a:ln/>
        </p:spPr>
      </p:sp>
      <p:sp>
        <p:nvSpPr>
          <p:cNvPr id="8" name="Shape 6"/>
          <p:cNvSpPr/>
          <p:nvPr/>
        </p:nvSpPr>
        <p:spPr>
          <a:xfrm>
            <a:off x="777240" y="3291840"/>
            <a:ext cx="457200" cy="457200"/>
          </a:xfrm>
          <a:prstGeom prst="roundRect">
            <a:avLst>
              <a:gd name="adj" fmla="val 12000"/>
            </a:avLst>
          </a:prstGeom>
          <a:solidFill>
            <a:srgbClr val="02C39A"/>
          </a:solidFill>
          <a:ln/>
        </p:spPr>
      </p:sp>
      <p:sp>
        <p:nvSpPr>
          <p:cNvPr id="9" name="Text 7"/>
          <p:cNvSpPr/>
          <p:nvPr/>
        </p:nvSpPr>
        <p:spPr>
          <a:xfrm>
            <a:off x="777240" y="3931920"/>
            <a:ext cx="3108960" cy="640080"/>
          </a:xfrm>
          <a:prstGeom prst="rect">
            <a:avLst/>
          </a:prstGeom>
          <a:noFill/>
          <a:ln/>
        </p:spPr>
        <p:txBody>
          <a:bodyPr wrap="square" rtlCol="0" anchor="ctr"/>
          <a:lstStyle/>
          <a:p>
            <a:pPr marL="0" indent="0">
              <a:buNone/>
            </a:pPr>
            <a:r>
              <a:rPr lang="en-US" sz="1450" b="1" dirty="0">
                <a:solidFill>
                  <a:srgbClr val="023047"/>
                </a:solidFill>
                <a:latin typeface="Calibri" pitchFamily="34" charset="0"/>
                <a:ea typeface="Calibri" pitchFamily="34" charset="-122"/>
                <a:cs typeface="Calibri" pitchFamily="34" charset="-120"/>
              </a:rPr>
              <a:t>Pacientët pediatrikë</a:t>
            </a:r>
            <a:endParaRPr lang="en-US" sz="1450" dirty="0"/>
          </a:p>
        </p:txBody>
      </p:sp>
      <p:sp>
        <p:nvSpPr>
          <p:cNvPr id="10" name="Text 8"/>
          <p:cNvSpPr/>
          <p:nvPr/>
        </p:nvSpPr>
        <p:spPr>
          <a:xfrm>
            <a:off x="777240" y="4572000"/>
            <a:ext cx="3108960" cy="1463040"/>
          </a:xfrm>
          <a:prstGeom prst="rect">
            <a:avLst/>
          </a:prstGeom>
          <a:noFill/>
          <a:ln/>
        </p:spPr>
        <p:txBody>
          <a:bodyPr wrap="square" rtlCol="0" anchor="ctr"/>
          <a:lstStyle/>
          <a:p>
            <a:pPr marL="0" indent="0">
              <a:lnSpc>
                <a:spcPct val="120000"/>
              </a:lnSpc>
              <a:buNone/>
            </a:pPr>
            <a:r>
              <a:rPr lang="en-US" sz="1200" dirty="0">
                <a:solidFill>
                  <a:srgbClr val="5C7A7D"/>
                </a:solidFill>
                <a:latin typeface="Calibri" pitchFamily="34" charset="0"/>
                <a:ea typeface="Calibri" pitchFamily="34" charset="-122"/>
                <a:cs typeface="Calibri" pitchFamily="34" charset="-120"/>
              </a:rPr>
              <a:t>Dozimi llogaritet sipas peshës trupore — një dozë standarde për të rritur mund të shkaktojë toksicitet akut.</a:t>
            </a:r>
            <a:endParaRPr lang="en-US" sz="1200" dirty="0"/>
          </a:p>
        </p:txBody>
      </p:sp>
      <p:sp>
        <p:nvSpPr>
          <p:cNvPr id="11" name="Shape 9"/>
          <p:cNvSpPr/>
          <p:nvPr/>
        </p:nvSpPr>
        <p:spPr>
          <a:xfrm>
            <a:off x="4297680" y="3063240"/>
            <a:ext cx="3566160" cy="3063240"/>
          </a:xfrm>
          <a:prstGeom prst="roundRect">
            <a:avLst>
              <a:gd name="adj" fmla="val 2985"/>
            </a:avLst>
          </a:prstGeom>
          <a:solidFill>
            <a:srgbClr val="EAF6F6"/>
          </a:solidFill>
          <a:ln/>
        </p:spPr>
      </p:sp>
      <p:sp>
        <p:nvSpPr>
          <p:cNvPr id="12" name="Shape 10"/>
          <p:cNvSpPr/>
          <p:nvPr/>
        </p:nvSpPr>
        <p:spPr>
          <a:xfrm>
            <a:off x="4526280" y="3291840"/>
            <a:ext cx="457200" cy="457200"/>
          </a:xfrm>
          <a:prstGeom prst="roundRect">
            <a:avLst>
              <a:gd name="adj" fmla="val 12000"/>
            </a:avLst>
          </a:prstGeom>
          <a:solidFill>
            <a:srgbClr val="02C39A"/>
          </a:solidFill>
          <a:ln/>
        </p:spPr>
      </p:sp>
      <p:sp>
        <p:nvSpPr>
          <p:cNvPr id="13" name="Text 11"/>
          <p:cNvSpPr/>
          <p:nvPr/>
        </p:nvSpPr>
        <p:spPr>
          <a:xfrm>
            <a:off x="4526280" y="3931920"/>
            <a:ext cx="3108960" cy="640080"/>
          </a:xfrm>
          <a:prstGeom prst="rect">
            <a:avLst/>
          </a:prstGeom>
          <a:noFill/>
          <a:ln/>
        </p:spPr>
        <p:txBody>
          <a:bodyPr wrap="square" rtlCol="0" anchor="ctr"/>
          <a:lstStyle/>
          <a:p>
            <a:pPr marL="0" indent="0">
              <a:buNone/>
            </a:pPr>
            <a:r>
              <a:rPr lang="en-US" sz="1450" b="1" dirty="0">
                <a:solidFill>
                  <a:srgbClr val="023047"/>
                </a:solidFill>
                <a:latin typeface="Calibri" pitchFamily="34" charset="0"/>
                <a:ea typeface="Calibri" pitchFamily="34" charset="-122"/>
                <a:cs typeface="Calibri" pitchFamily="34" charset="-120"/>
              </a:rPr>
              <a:t>Insuficienca renale</a:t>
            </a:r>
            <a:endParaRPr lang="en-US" sz="1450" dirty="0"/>
          </a:p>
        </p:txBody>
      </p:sp>
      <p:sp>
        <p:nvSpPr>
          <p:cNvPr id="14" name="Text 12"/>
          <p:cNvSpPr/>
          <p:nvPr/>
        </p:nvSpPr>
        <p:spPr>
          <a:xfrm>
            <a:off x="4526280" y="4572000"/>
            <a:ext cx="3108960" cy="1463040"/>
          </a:xfrm>
          <a:prstGeom prst="rect">
            <a:avLst/>
          </a:prstGeom>
          <a:noFill/>
          <a:ln/>
        </p:spPr>
        <p:txBody>
          <a:bodyPr wrap="square" rtlCol="0" anchor="ctr"/>
          <a:lstStyle/>
          <a:p>
            <a:pPr marL="0" indent="0">
              <a:lnSpc>
                <a:spcPct val="120000"/>
              </a:lnSpc>
              <a:buNone/>
            </a:pPr>
            <a:r>
              <a:rPr lang="en-US" sz="1200" dirty="0">
                <a:solidFill>
                  <a:srgbClr val="5C7A7D"/>
                </a:solidFill>
                <a:latin typeface="Calibri" pitchFamily="34" charset="0"/>
                <a:ea typeface="Calibri" pitchFamily="34" charset="-122"/>
                <a:cs typeface="Calibri" pitchFamily="34" charset="-120"/>
              </a:rPr>
              <a:t>Medikamente si gentamicina grumbullohen në organizëm; monitorimi i kreatininës parandalon nefrotoksicitetin.</a:t>
            </a:r>
            <a:endParaRPr lang="en-US" sz="1200" dirty="0"/>
          </a:p>
        </p:txBody>
      </p:sp>
      <p:sp>
        <p:nvSpPr>
          <p:cNvPr id="15" name="Shape 13"/>
          <p:cNvSpPr/>
          <p:nvPr/>
        </p:nvSpPr>
        <p:spPr>
          <a:xfrm>
            <a:off x="8046720" y="3063240"/>
            <a:ext cx="3566160" cy="3063240"/>
          </a:xfrm>
          <a:prstGeom prst="roundRect">
            <a:avLst>
              <a:gd name="adj" fmla="val 2985"/>
            </a:avLst>
          </a:prstGeom>
          <a:solidFill>
            <a:srgbClr val="EAF6F6"/>
          </a:solidFill>
          <a:ln/>
        </p:spPr>
      </p:sp>
      <p:sp>
        <p:nvSpPr>
          <p:cNvPr id="16" name="Shape 14"/>
          <p:cNvSpPr/>
          <p:nvPr/>
        </p:nvSpPr>
        <p:spPr>
          <a:xfrm>
            <a:off x="8275320" y="3291840"/>
            <a:ext cx="457200" cy="457200"/>
          </a:xfrm>
          <a:prstGeom prst="roundRect">
            <a:avLst>
              <a:gd name="adj" fmla="val 12000"/>
            </a:avLst>
          </a:prstGeom>
          <a:solidFill>
            <a:srgbClr val="02C39A"/>
          </a:solidFill>
          <a:ln/>
        </p:spPr>
      </p:sp>
      <p:sp>
        <p:nvSpPr>
          <p:cNvPr id="17" name="Text 15"/>
          <p:cNvSpPr/>
          <p:nvPr/>
        </p:nvSpPr>
        <p:spPr>
          <a:xfrm>
            <a:off x="8275320" y="3931920"/>
            <a:ext cx="3108960" cy="640080"/>
          </a:xfrm>
          <a:prstGeom prst="rect">
            <a:avLst/>
          </a:prstGeom>
          <a:noFill/>
          <a:ln/>
        </p:spPr>
        <p:txBody>
          <a:bodyPr wrap="square" rtlCol="0" anchor="ctr"/>
          <a:lstStyle/>
          <a:p>
            <a:pPr marL="0" indent="0">
              <a:buNone/>
            </a:pPr>
            <a:r>
              <a:rPr lang="en-US" sz="1450" b="1" dirty="0">
                <a:solidFill>
                  <a:srgbClr val="023047"/>
                </a:solidFill>
                <a:latin typeface="Calibri" pitchFamily="34" charset="0"/>
                <a:ea typeface="Calibri" pitchFamily="34" charset="-122"/>
                <a:cs typeface="Calibri" pitchFamily="34" charset="-120"/>
              </a:rPr>
              <a:t>Administrimi i insulinës</a:t>
            </a:r>
            <a:endParaRPr lang="en-US" sz="1450" dirty="0"/>
          </a:p>
        </p:txBody>
      </p:sp>
      <p:sp>
        <p:nvSpPr>
          <p:cNvPr id="18" name="Text 16"/>
          <p:cNvSpPr/>
          <p:nvPr/>
        </p:nvSpPr>
        <p:spPr>
          <a:xfrm>
            <a:off x="8275320" y="4572000"/>
            <a:ext cx="3108960" cy="1463040"/>
          </a:xfrm>
          <a:prstGeom prst="rect">
            <a:avLst/>
          </a:prstGeom>
          <a:noFill/>
          <a:ln/>
        </p:spPr>
        <p:txBody>
          <a:bodyPr wrap="square" rtlCol="0" anchor="ctr"/>
          <a:lstStyle/>
          <a:p>
            <a:pPr marL="0" indent="0">
              <a:lnSpc>
                <a:spcPct val="120000"/>
              </a:lnSpc>
              <a:buNone/>
            </a:pPr>
            <a:r>
              <a:rPr lang="en-US" sz="1200" dirty="0">
                <a:solidFill>
                  <a:srgbClr val="5C7A7D"/>
                </a:solidFill>
                <a:latin typeface="Calibri" pitchFamily="34" charset="0"/>
                <a:ea typeface="Calibri" pitchFamily="34" charset="-122"/>
                <a:cs typeface="Calibri" pitchFamily="34" charset="-120"/>
              </a:rPr>
              <a:t>Kërkon vlerësim individual dhe monitorim të vazhdueshëm të glukozës për të shmangur hipogliceminë.</a:t>
            </a:r>
            <a:endParaRPr lang="en-US" sz="1200" dirty="0"/>
          </a:p>
        </p:txBody>
      </p:sp>
      <p:sp>
        <p:nvSpPr>
          <p:cNvPr id="19" name="Text 17"/>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rtlCol="0" anchor="ctr"/>
          <a:lstStyle/>
          <a:p>
            <a:pPr marL="0" indent="0">
              <a:buNone/>
            </a:pPr>
            <a:r>
              <a:rPr lang="en-US" sz="1300" b="1" kern="0" spc="200" dirty="0">
                <a:solidFill>
                  <a:srgbClr val="028090"/>
                </a:solidFill>
                <a:latin typeface="Calibri" pitchFamily="34" charset="0"/>
                <a:ea typeface="Calibri" pitchFamily="34" charset="-122"/>
                <a:cs typeface="Calibri" pitchFamily="34" charset="-120"/>
              </a:rPr>
              <a:t>E DREJTA 4 &amp; 5</a:t>
            </a:r>
            <a:endParaRPr lang="en-US" sz="1300" dirty="0"/>
          </a:p>
        </p:txBody>
      </p:sp>
      <p:sp>
        <p:nvSpPr>
          <p:cNvPr id="3" name="Text 1"/>
          <p:cNvSpPr/>
          <p:nvPr/>
        </p:nvSpPr>
        <p:spPr>
          <a:xfrm>
            <a:off x="548640" y="658368"/>
            <a:ext cx="11064240" cy="822960"/>
          </a:xfrm>
          <a:prstGeom prst="rect">
            <a:avLst/>
          </a:prstGeom>
          <a:noFill/>
          <a:ln/>
        </p:spPr>
        <p:txBody>
          <a:bodyPr wrap="square" rtlCol="0" anchor="ctr"/>
          <a:lstStyle/>
          <a:p>
            <a:pPr marL="0" indent="0" algn="l">
              <a:buNone/>
            </a:pPr>
            <a:r>
              <a:rPr lang="en-US" sz="3000" b="1" dirty="0">
                <a:solidFill>
                  <a:srgbClr val="023047"/>
                </a:solidFill>
                <a:latin typeface="Cambria" pitchFamily="34" charset="0"/>
                <a:ea typeface="Cambria" pitchFamily="34" charset="-122"/>
                <a:cs typeface="Cambria" pitchFamily="34" charset="-120"/>
              </a:rPr>
              <a:t>Koha e duhur dhe Rruga e duhur</a:t>
            </a:r>
            <a:endParaRPr lang="en-US" sz="3000" dirty="0"/>
          </a:p>
        </p:txBody>
      </p:sp>
      <p:sp>
        <p:nvSpPr>
          <p:cNvPr id="4" name="Shape 2"/>
          <p:cNvSpPr/>
          <p:nvPr/>
        </p:nvSpPr>
        <p:spPr>
          <a:xfrm>
            <a:off x="548640" y="1737360"/>
            <a:ext cx="5394960" cy="4297680"/>
          </a:xfrm>
          <a:prstGeom prst="roundRect">
            <a:avLst>
              <a:gd name="adj" fmla="val 2128"/>
            </a:avLst>
          </a:prstGeom>
          <a:solidFill>
            <a:srgbClr val="EAF6F6"/>
          </a:solidFill>
          <a:ln/>
        </p:spPr>
      </p:sp>
      <p:sp>
        <p:nvSpPr>
          <p:cNvPr id="5" name="Shape 3"/>
          <p:cNvSpPr/>
          <p:nvPr/>
        </p:nvSpPr>
        <p:spPr>
          <a:xfrm>
            <a:off x="868680" y="2011680"/>
            <a:ext cx="685800" cy="685800"/>
          </a:xfrm>
          <a:prstGeom prst="ellipse">
            <a:avLst/>
          </a:prstGeom>
          <a:solidFill>
            <a:srgbClr val="028090"/>
          </a:solidFill>
          <a:ln/>
        </p:spPr>
      </p:sp>
      <p:sp>
        <p:nvSpPr>
          <p:cNvPr id="6" name="Text 4"/>
          <p:cNvSpPr/>
          <p:nvPr/>
        </p:nvSpPr>
        <p:spPr>
          <a:xfrm>
            <a:off x="868680" y="2011680"/>
            <a:ext cx="685800" cy="685800"/>
          </a:xfrm>
          <a:prstGeom prst="rect">
            <a:avLst/>
          </a:prstGeom>
          <a:noFill/>
          <a:ln/>
        </p:spPr>
        <p:txBody>
          <a:bodyPr wrap="square" rtlCol="0" anchor="ctr"/>
          <a:lstStyle/>
          <a:p>
            <a:pPr marL="0" indent="0" algn="ctr">
              <a:buNone/>
            </a:pPr>
            <a:r>
              <a:rPr lang="en-US" sz="2250" b="1" dirty="0">
                <a:solidFill>
                  <a:srgbClr val="FFFFFF"/>
                </a:solidFill>
                <a:latin typeface="Calibri" pitchFamily="34" charset="0"/>
                <a:ea typeface="Calibri" pitchFamily="34" charset="-122"/>
                <a:cs typeface="Calibri" pitchFamily="34" charset="-120"/>
              </a:rPr>
              <a:t>4</a:t>
            </a:r>
            <a:endParaRPr lang="en-US" sz="2250" dirty="0"/>
          </a:p>
        </p:txBody>
      </p:sp>
      <p:sp>
        <p:nvSpPr>
          <p:cNvPr id="7" name="Text 5"/>
          <p:cNvSpPr/>
          <p:nvPr/>
        </p:nvSpPr>
        <p:spPr>
          <a:xfrm>
            <a:off x="1737360" y="2084832"/>
            <a:ext cx="3657600" cy="548640"/>
          </a:xfrm>
          <a:prstGeom prst="rect">
            <a:avLst/>
          </a:prstGeom>
          <a:noFill/>
          <a:ln/>
        </p:spPr>
        <p:txBody>
          <a:bodyPr wrap="square" rtlCol="0" anchor="ctr"/>
          <a:lstStyle/>
          <a:p>
            <a:pPr marL="0" indent="0">
              <a:buNone/>
            </a:pPr>
            <a:r>
              <a:rPr lang="en-US" sz="1900" b="1" dirty="0">
                <a:solidFill>
                  <a:srgbClr val="023047"/>
                </a:solidFill>
                <a:latin typeface="Cambria" pitchFamily="34" charset="0"/>
                <a:ea typeface="Cambria" pitchFamily="34" charset="-122"/>
                <a:cs typeface="Cambria" pitchFamily="34" charset="-120"/>
              </a:rPr>
              <a:t>Koha e duhur</a:t>
            </a:r>
            <a:endParaRPr lang="en-US" sz="1900" dirty="0"/>
          </a:p>
        </p:txBody>
      </p:sp>
      <p:sp>
        <p:nvSpPr>
          <p:cNvPr id="8" name="Text 6"/>
          <p:cNvSpPr/>
          <p:nvPr/>
        </p:nvSpPr>
        <p:spPr>
          <a:xfrm>
            <a:off x="868680" y="2926080"/>
            <a:ext cx="4754880" cy="640080"/>
          </a:xfrm>
          <a:prstGeom prst="rect">
            <a:avLst/>
          </a:prstGeom>
          <a:noFill/>
          <a:ln/>
        </p:spPr>
        <p:txBody>
          <a:bodyPr wrap="square" rtlCol="0" anchor="ctr"/>
          <a:lstStyle/>
          <a:p>
            <a:pPr marL="0" indent="0">
              <a:buNone/>
            </a:pPr>
            <a:r>
              <a:rPr lang="en-US" sz="1300" dirty="0">
                <a:solidFill>
                  <a:srgbClr val="1B3A3E"/>
                </a:solidFill>
                <a:latin typeface="Calibri" pitchFamily="34" charset="0"/>
                <a:ea typeface="Calibri" pitchFamily="34" charset="-122"/>
                <a:cs typeface="Calibri" pitchFamily="34" charset="-120"/>
              </a:rPr>
              <a:t>Shumë barna kërkojnë intervale të sakta kohore për të ruajtur nivelet terapeutike në gjak.</a:t>
            </a:r>
            <a:endParaRPr lang="en-US" sz="1300" dirty="0"/>
          </a:p>
        </p:txBody>
      </p:sp>
      <p:sp>
        <p:nvSpPr>
          <p:cNvPr id="9" name="Shape 7"/>
          <p:cNvSpPr/>
          <p:nvPr/>
        </p:nvSpPr>
        <p:spPr>
          <a:xfrm>
            <a:off x="868680" y="3712464"/>
            <a:ext cx="91440" cy="91440"/>
          </a:xfrm>
          <a:prstGeom prst="ellipse">
            <a:avLst/>
          </a:prstGeom>
          <a:solidFill>
            <a:srgbClr val="028090"/>
          </a:solidFill>
          <a:ln/>
        </p:spPr>
      </p:sp>
      <p:sp>
        <p:nvSpPr>
          <p:cNvPr id="10" name="Text 8"/>
          <p:cNvSpPr/>
          <p:nvPr/>
        </p:nvSpPr>
        <p:spPr>
          <a:xfrm>
            <a:off x="1097280" y="3520440"/>
            <a:ext cx="4572000" cy="640080"/>
          </a:xfrm>
          <a:prstGeom prst="rect">
            <a:avLst/>
          </a:prstGeom>
          <a:noFill/>
          <a:ln/>
        </p:spPr>
        <p:txBody>
          <a:bodyPr wrap="square" rtlCol="0" anchor="ctr"/>
          <a:lstStyle/>
          <a:p>
            <a:pPr marL="0" indent="0">
              <a:lnSpc>
                <a:spcPct val="115000"/>
              </a:lnSpc>
              <a:buNone/>
            </a:pPr>
            <a:r>
              <a:rPr lang="en-US" sz="1200" dirty="0">
                <a:solidFill>
                  <a:srgbClr val="1B3A3E"/>
                </a:solidFill>
                <a:latin typeface="Calibri" pitchFamily="34" charset="0"/>
                <a:ea typeface="Calibri" pitchFamily="34" charset="-122"/>
                <a:cs typeface="Calibri" pitchFamily="34" charset="-120"/>
              </a:rPr>
              <a:t>Vonesat në antibiotikë ulin efektivitetin dhe favorizojnë rezistencën</a:t>
            </a:r>
            <a:endParaRPr lang="en-US" sz="1200" dirty="0"/>
          </a:p>
        </p:txBody>
      </p:sp>
      <p:sp>
        <p:nvSpPr>
          <p:cNvPr id="11" name="Shape 9"/>
          <p:cNvSpPr/>
          <p:nvPr/>
        </p:nvSpPr>
        <p:spPr>
          <a:xfrm>
            <a:off x="868680" y="4425696"/>
            <a:ext cx="91440" cy="91440"/>
          </a:xfrm>
          <a:prstGeom prst="ellipse">
            <a:avLst/>
          </a:prstGeom>
          <a:solidFill>
            <a:srgbClr val="028090"/>
          </a:solidFill>
          <a:ln/>
        </p:spPr>
      </p:sp>
      <p:sp>
        <p:nvSpPr>
          <p:cNvPr id="12" name="Text 10"/>
          <p:cNvSpPr/>
          <p:nvPr/>
        </p:nvSpPr>
        <p:spPr>
          <a:xfrm>
            <a:off x="1097280" y="4233672"/>
            <a:ext cx="4572000" cy="640080"/>
          </a:xfrm>
          <a:prstGeom prst="rect">
            <a:avLst/>
          </a:prstGeom>
          <a:noFill/>
          <a:ln/>
        </p:spPr>
        <p:txBody>
          <a:bodyPr wrap="square" rtlCol="0" anchor="ctr"/>
          <a:lstStyle/>
          <a:p>
            <a:pPr marL="0" indent="0">
              <a:lnSpc>
                <a:spcPct val="115000"/>
              </a:lnSpc>
              <a:buNone/>
            </a:pPr>
            <a:r>
              <a:rPr lang="en-US" sz="1200" dirty="0">
                <a:solidFill>
                  <a:srgbClr val="1B3A3E"/>
                </a:solidFill>
                <a:latin typeface="Calibri" pitchFamily="34" charset="0"/>
                <a:ea typeface="Calibri" pitchFamily="34" charset="-122"/>
                <a:cs typeface="Calibri" pitchFamily="34" charset="-120"/>
              </a:rPr>
              <a:t>Insulina pa koordinim me ushqimin → hipoglicemi</a:t>
            </a:r>
            <a:endParaRPr lang="en-US" sz="1200" dirty="0"/>
          </a:p>
        </p:txBody>
      </p:sp>
      <p:sp>
        <p:nvSpPr>
          <p:cNvPr id="13" name="Shape 11"/>
          <p:cNvSpPr/>
          <p:nvPr/>
        </p:nvSpPr>
        <p:spPr>
          <a:xfrm>
            <a:off x="868680" y="5138928"/>
            <a:ext cx="91440" cy="91440"/>
          </a:xfrm>
          <a:prstGeom prst="ellipse">
            <a:avLst/>
          </a:prstGeom>
          <a:solidFill>
            <a:srgbClr val="028090"/>
          </a:solidFill>
          <a:ln/>
        </p:spPr>
      </p:sp>
      <p:sp>
        <p:nvSpPr>
          <p:cNvPr id="14" name="Text 12"/>
          <p:cNvSpPr/>
          <p:nvPr/>
        </p:nvSpPr>
        <p:spPr>
          <a:xfrm>
            <a:off x="1097280" y="4946904"/>
            <a:ext cx="4572000" cy="640080"/>
          </a:xfrm>
          <a:prstGeom prst="rect">
            <a:avLst/>
          </a:prstGeom>
          <a:noFill/>
          <a:ln/>
        </p:spPr>
        <p:txBody>
          <a:bodyPr wrap="square" rtlCol="0" anchor="ctr"/>
          <a:lstStyle/>
          <a:p>
            <a:pPr marL="0" indent="0">
              <a:lnSpc>
                <a:spcPct val="115000"/>
              </a:lnSpc>
              <a:buNone/>
            </a:pPr>
            <a:r>
              <a:rPr lang="en-US" sz="1200" dirty="0">
                <a:solidFill>
                  <a:srgbClr val="1B3A3E"/>
                </a:solidFill>
                <a:latin typeface="Calibri" pitchFamily="34" charset="0"/>
                <a:ea typeface="Calibri" pitchFamily="34" charset="-122"/>
                <a:cs typeface="Calibri" pitchFamily="34" charset="-120"/>
              </a:rPr>
              <a:t>Antihipertensivët dhe analgjezikët japin rezultate më të mira në kohën e duhur</a:t>
            </a:r>
            <a:endParaRPr lang="en-US" sz="1200" dirty="0"/>
          </a:p>
        </p:txBody>
      </p:sp>
      <p:sp>
        <p:nvSpPr>
          <p:cNvPr id="15" name="Shape 13"/>
          <p:cNvSpPr/>
          <p:nvPr/>
        </p:nvSpPr>
        <p:spPr>
          <a:xfrm>
            <a:off x="6217920" y="1737360"/>
            <a:ext cx="5394960" cy="4297680"/>
          </a:xfrm>
          <a:prstGeom prst="roundRect">
            <a:avLst>
              <a:gd name="adj" fmla="val 2128"/>
            </a:avLst>
          </a:prstGeom>
          <a:solidFill>
            <a:srgbClr val="023047"/>
          </a:solidFill>
          <a:ln/>
        </p:spPr>
      </p:sp>
      <p:sp>
        <p:nvSpPr>
          <p:cNvPr id="16" name="Shape 14"/>
          <p:cNvSpPr/>
          <p:nvPr/>
        </p:nvSpPr>
        <p:spPr>
          <a:xfrm>
            <a:off x="6537960" y="2011680"/>
            <a:ext cx="685800" cy="685800"/>
          </a:xfrm>
          <a:prstGeom prst="ellipse">
            <a:avLst/>
          </a:prstGeom>
          <a:solidFill>
            <a:srgbClr val="00A896"/>
          </a:solidFill>
          <a:ln/>
        </p:spPr>
      </p:sp>
      <p:sp>
        <p:nvSpPr>
          <p:cNvPr id="17" name="Text 15"/>
          <p:cNvSpPr/>
          <p:nvPr/>
        </p:nvSpPr>
        <p:spPr>
          <a:xfrm>
            <a:off x="6537960" y="2011680"/>
            <a:ext cx="685800" cy="685800"/>
          </a:xfrm>
          <a:prstGeom prst="rect">
            <a:avLst/>
          </a:prstGeom>
          <a:noFill/>
          <a:ln/>
        </p:spPr>
        <p:txBody>
          <a:bodyPr wrap="square" rtlCol="0" anchor="ctr"/>
          <a:lstStyle/>
          <a:p>
            <a:pPr marL="0" indent="0" algn="ctr">
              <a:buNone/>
            </a:pPr>
            <a:r>
              <a:rPr lang="en-US" sz="2250" b="1" dirty="0">
                <a:solidFill>
                  <a:srgbClr val="FFFFFF"/>
                </a:solidFill>
                <a:latin typeface="Calibri" pitchFamily="34" charset="0"/>
                <a:ea typeface="Calibri" pitchFamily="34" charset="-122"/>
                <a:cs typeface="Calibri" pitchFamily="34" charset="-120"/>
              </a:rPr>
              <a:t>5</a:t>
            </a:r>
            <a:endParaRPr lang="en-US" sz="2250" dirty="0"/>
          </a:p>
        </p:txBody>
      </p:sp>
      <p:sp>
        <p:nvSpPr>
          <p:cNvPr id="18" name="Text 16"/>
          <p:cNvSpPr/>
          <p:nvPr/>
        </p:nvSpPr>
        <p:spPr>
          <a:xfrm>
            <a:off x="7406640" y="2084832"/>
            <a:ext cx="3657600" cy="548640"/>
          </a:xfrm>
          <a:prstGeom prst="rect">
            <a:avLst/>
          </a:prstGeom>
          <a:noFill/>
          <a:ln/>
        </p:spPr>
        <p:txBody>
          <a:bodyPr wrap="square"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Rruga e duhur</a:t>
            </a:r>
            <a:endParaRPr lang="en-US" sz="1900" dirty="0"/>
          </a:p>
        </p:txBody>
      </p:sp>
      <p:sp>
        <p:nvSpPr>
          <p:cNvPr id="19" name="Text 17"/>
          <p:cNvSpPr/>
          <p:nvPr/>
        </p:nvSpPr>
        <p:spPr>
          <a:xfrm>
            <a:off x="6537960" y="2926080"/>
            <a:ext cx="4754880" cy="640080"/>
          </a:xfrm>
          <a:prstGeom prst="rect">
            <a:avLst/>
          </a:prstGeom>
          <a:noFill/>
          <a:ln/>
        </p:spPr>
        <p:txBody>
          <a:bodyPr wrap="square" rtlCol="0" anchor="ctr"/>
          <a:lstStyle/>
          <a:p>
            <a:pPr marL="0" indent="0">
              <a:buNone/>
            </a:pPr>
            <a:r>
              <a:rPr lang="en-US" sz="1300" dirty="0">
                <a:solidFill>
                  <a:srgbClr val="F4F9F9"/>
                </a:solidFill>
                <a:latin typeface="Calibri" pitchFamily="34" charset="0"/>
                <a:ea typeface="Calibri" pitchFamily="34" charset="-122"/>
                <a:cs typeface="Calibri" pitchFamily="34" charset="-120"/>
              </a:rPr>
              <a:t>Efektiviteti dhe siguria e terapisë varen nga mënyra se si medikamenti hyn në organizëm.</a:t>
            </a:r>
            <a:endParaRPr lang="en-US" sz="1300" dirty="0"/>
          </a:p>
        </p:txBody>
      </p:sp>
      <p:sp>
        <p:nvSpPr>
          <p:cNvPr id="20" name="Shape 18"/>
          <p:cNvSpPr/>
          <p:nvPr/>
        </p:nvSpPr>
        <p:spPr>
          <a:xfrm>
            <a:off x="6537960" y="3712464"/>
            <a:ext cx="91440" cy="91440"/>
          </a:xfrm>
          <a:prstGeom prst="ellipse">
            <a:avLst/>
          </a:prstGeom>
          <a:solidFill>
            <a:srgbClr val="02C39A"/>
          </a:solidFill>
          <a:ln/>
        </p:spPr>
      </p:sp>
      <p:sp>
        <p:nvSpPr>
          <p:cNvPr id="21" name="Text 19"/>
          <p:cNvSpPr/>
          <p:nvPr/>
        </p:nvSpPr>
        <p:spPr>
          <a:xfrm>
            <a:off x="6766560" y="3520440"/>
            <a:ext cx="4572000" cy="640080"/>
          </a:xfrm>
          <a:prstGeom prst="rect">
            <a:avLst/>
          </a:prstGeom>
          <a:noFill/>
          <a:ln/>
        </p:spPr>
        <p:txBody>
          <a:bodyPr wrap="square" rtlCol="0" anchor="ctr"/>
          <a:lstStyle/>
          <a:p>
            <a:pPr marL="0" indent="0">
              <a:lnSpc>
                <a:spcPct val="115000"/>
              </a:lnSpc>
              <a:buNone/>
            </a:pPr>
            <a:r>
              <a:rPr lang="en-US" sz="1200" dirty="0">
                <a:solidFill>
                  <a:srgbClr val="F4F9F9"/>
                </a:solidFill>
                <a:latin typeface="Calibri" pitchFamily="34" charset="0"/>
                <a:ea typeface="Calibri" pitchFamily="34" charset="-122"/>
                <a:cs typeface="Calibri" pitchFamily="34" charset="-120"/>
              </a:rPr>
              <a:t>Disa barna kërkojnë rrugë intravenoze për efekt të menjëhershëm</a:t>
            </a:r>
            <a:endParaRPr lang="en-US" sz="1200" dirty="0"/>
          </a:p>
        </p:txBody>
      </p:sp>
      <p:sp>
        <p:nvSpPr>
          <p:cNvPr id="22" name="Shape 20"/>
          <p:cNvSpPr/>
          <p:nvPr/>
        </p:nvSpPr>
        <p:spPr>
          <a:xfrm>
            <a:off x="6537960" y="4425696"/>
            <a:ext cx="91440" cy="91440"/>
          </a:xfrm>
          <a:prstGeom prst="ellipse">
            <a:avLst/>
          </a:prstGeom>
          <a:solidFill>
            <a:srgbClr val="02C39A"/>
          </a:solidFill>
          <a:ln/>
        </p:spPr>
      </p:sp>
      <p:sp>
        <p:nvSpPr>
          <p:cNvPr id="23" name="Text 21"/>
          <p:cNvSpPr/>
          <p:nvPr/>
        </p:nvSpPr>
        <p:spPr>
          <a:xfrm>
            <a:off x="6766560" y="4233672"/>
            <a:ext cx="4572000" cy="640080"/>
          </a:xfrm>
          <a:prstGeom prst="rect">
            <a:avLst/>
          </a:prstGeom>
          <a:noFill/>
          <a:ln/>
        </p:spPr>
        <p:txBody>
          <a:bodyPr wrap="square" rtlCol="0" anchor="ctr"/>
          <a:lstStyle/>
          <a:p>
            <a:pPr marL="0" indent="0">
              <a:lnSpc>
                <a:spcPct val="115000"/>
              </a:lnSpc>
              <a:buNone/>
            </a:pPr>
            <a:r>
              <a:rPr lang="en-US" sz="1200" dirty="0">
                <a:solidFill>
                  <a:srgbClr val="F4F9F9"/>
                </a:solidFill>
                <a:latin typeface="Calibri" pitchFamily="34" charset="0"/>
                <a:ea typeface="Calibri" pitchFamily="34" charset="-122"/>
                <a:cs typeface="Calibri" pitchFamily="34" charset="-120"/>
              </a:rPr>
              <a:t>Formulimet me çlirim të zgjatur nuk duhet të shtypen — rrezik toksiciteti akut</a:t>
            </a:r>
            <a:endParaRPr lang="en-US" sz="1200" dirty="0"/>
          </a:p>
        </p:txBody>
      </p:sp>
      <p:sp>
        <p:nvSpPr>
          <p:cNvPr id="24" name="Shape 22"/>
          <p:cNvSpPr/>
          <p:nvPr/>
        </p:nvSpPr>
        <p:spPr>
          <a:xfrm>
            <a:off x="6537960" y="5138928"/>
            <a:ext cx="91440" cy="91440"/>
          </a:xfrm>
          <a:prstGeom prst="ellipse">
            <a:avLst/>
          </a:prstGeom>
          <a:solidFill>
            <a:srgbClr val="02C39A"/>
          </a:solidFill>
          <a:ln/>
        </p:spPr>
      </p:sp>
      <p:sp>
        <p:nvSpPr>
          <p:cNvPr id="25" name="Text 23"/>
          <p:cNvSpPr/>
          <p:nvPr/>
        </p:nvSpPr>
        <p:spPr>
          <a:xfrm>
            <a:off x="6766560" y="4946904"/>
            <a:ext cx="4572000" cy="640080"/>
          </a:xfrm>
          <a:prstGeom prst="rect">
            <a:avLst/>
          </a:prstGeom>
          <a:noFill/>
          <a:ln/>
        </p:spPr>
        <p:txBody>
          <a:bodyPr wrap="square" rtlCol="0" anchor="ctr"/>
          <a:lstStyle/>
          <a:p>
            <a:pPr marL="0" indent="0">
              <a:lnSpc>
                <a:spcPct val="115000"/>
              </a:lnSpc>
              <a:buNone/>
            </a:pPr>
            <a:r>
              <a:rPr lang="en-US" sz="1200" dirty="0">
                <a:solidFill>
                  <a:srgbClr val="F4F9F9"/>
                </a:solidFill>
                <a:latin typeface="Calibri" pitchFamily="34" charset="0"/>
                <a:ea typeface="Calibri" pitchFamily="34" charset="-122"/>
                <a:cs typeface="Calibri" pitchFamily="34" charset="-120"/>
              </a:rPr>
              <a:t>Zgjedhja e vendit të injektimit kërkon saktësi anatomike</a:t>
            </a:r>
            <a:endParaRPr lang="en-US" sz="1200" dirty="0"/>
          </a:p>
        </p:txBody>
      </p:sp>
      <p:sp>
        <p:nvSpPr>
          <p:cNvPr id="26" name="Text 24"/>
          <p:cNvSpPr/>
          <p:nvPr/>
        </p:nvSpPr>
        <p:spPr>
          <a:xfrm>
            <a:off x="11521440" y="6473952"/>
            <a:ext cx="457200" cy="274320"/>
          </a:xfrm>
          <a:prstGeom prst="rect">
            <a:avLst/>
          </a:prstGeom>
          <a:noFill/>
          <a:ln/>
        </p:spPr>
        <p:txBody>
          <a:bodyPr wrap="square" rtlCol="0" anchor="ctr"/>
          <a:lstStyle/>
          <a:p>
            <a:pPr marL="0" indent="0" algn="r">
              <a:buNone/>
            </a:pPr>
            <a:r>
              <a:rPr lang="en-US" sz="1000" dirty="0">
                <a:solidFill>
                  <a:srgbClr val="5C7A7D"/>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1934</Words>
  <Application>Microsoft Office PowerPoint</Application>
  <PresentationFormat>Widescreen</PresentationFormat>
  <Paragraphs>343</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omi.al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Aida.Keçi;Ela Bebeci</dc:creator>
  <cp:lastModifiedBy>Alba Themeli</cp:lastModifiedBy>
  <cp:revision>2</cp:revision>
  <dcterms:created xsi:type="dcterms:W3CDTF">2026-07-10T18:33:01Z</dcterms:created>
  <dcterms:modified xsi:type="dcterms:W3CDTF">2026-07-10T18:38:21Z</dcterms:modified>
</cp:coreProperties>
</file>